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1"/>
  </p:notesMasterIdLst>
  <p:handoutMasterIdLst>
    <p:handoutMasterId r:id="rId12"/>
  </p:handoutMasterIdLst>
  <p:sldIdLst>
    <p:sldId id="324" r:id="rId2"/>
    <p:sldId id="325" r:id="rId3"/>
    <p:sldId id="332" r:id="rId4"/>
    <p:sldId id="333" r:id="rId5"/>
    <p:sldId id="334" r:id="rId6"/>
    <p:sldId id="326" r:id="rId7"/>
    <p:sldId id="327" r:id="rId8"/>
    <p:sldId id="328" r:id="rId9"/>
    <p:sldId id="330" r:id="rId1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A8"/>
    <a:srgbClr val="9A9A9A"/>
    <a:srgbClr val="C7E2EF"/>
    <a:srgbClr val="F8F3CF"/>
    <a:srgbClr val="333333"/>
    <a:srgbClr val="F8F8D4"/>
    <a:srgbClr val="3B788D"/>
    <a:srgbClr val="000000"/>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56" autoAdjust="0"/>
    <p:restoredTop sz="54613" autoAdjust="0"/>
  </p:normalViewPr>
  <p:slideViewPr>
    <p:cSldViewPr>
      <p:cViewPr varScale="1">
        <p:scale>
          <a:sx n="61" d="100"/>
          <a:sy n="61" d="100"/>
        </p:scale>
        <p:origin x="33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AD440D-FE1D-49E6-8A1D-EFAE908A44E3}" type="datetimeFigureOut">
              <a:rPr lang="en-US" smtClean="0"/>
              <a:pPr/>
              <a:t>5/9/2018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316938-37CF-431A-A7FD-6E99B86ECF79}" type="slidenum">
              <a:rPr lang="en-GB" smtClean="0"/>
              <a:pPr/>
              <a:t>‹#›</a:t>
            </a:fld>
            <a:endParaRPr lang="en-GB"/>
          </a:p>
        </p:txBody>
      </p:sp>
    </p:spTree>
    <p:extLst>
      <p:ext uri="{BB962C8B-B14F-4D97-AF65-F5344CB8AC3E}">
        <p14:creationId xmlns:p14="http://schemas.microsoft.com/office/powerpoint/2010/main" val="2365518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3CBA2-742F-A348-A5D7-69A0C5B68972}" type="datetimeFigureOut">
              <a:rPr lang="en-US" smtClean="0"/>
              <a:t>5/9/2018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798C7-9620-5C41-BFA8-CF802F11746E}" type="slidenum">
              <a:rPr lang="en-US" smtClean="0"/>
              <a:t>‹#›</a:t>
            </a:fld>
            <a:endParaRPr lang="en-US"/>
          </a:p>
        </p:txBody>
      </p:sp>
    </p:spTree>
    <p:extLst>
      <p:ext uri="{BB962C8B-B14F-4D97-AF65-F5344CB8AC3E}">
        <p14:creationId xmlns:p14="http://schemas.microsoft.com/office/powerpoint/2010/main" val="32039968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lasnews.com/poster-galler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oetryintranslation.com/PITBR/Latin/VirgilAeneidVI.htm#anchor_Toc224292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Archaeologists get a great deal of their information from graves, such as this recently uncovered example from the Western Road site in Leicester (indicated on the map on </a:t>
            </a:r>
            <a:r>
              <a:rPr lang="en-US" b="1" dirty="0"/>
              <a:t>ppt slide 2</a:t>
            </a:r>
            <a:r>
              <a:rPr lang="en-US" dirty="0"/>
              <a:t>).  </a:t>
            </a:r>
          </a:p>
          <a:p>
            <a:r>
              <a:rPr lang="en-US" dirty="0"/>
              <a:t>Scientific analysis of skeletons can tell us a great deal (perhaps ask if pupils remember what was discovered about Richard III, e.g. position of wounds, which wound killed him, what diet he had </a:t>
            </a:r>
            <a:r>
              <a:rPr lang="en-US" dirty="0" err="1"/>
              <a:t>etc</a:t>
            </a:r>
            <a:r>
              <a:rPr lang="en-US" dirty="0"/>
              <a:t>); isotopic analysis can give us an idea of the environment in which an individual grew up.  </a:t>
            </a:r>
          </a:p>
          <a:p>
            <a:r>
              <a:rPr lang="en-GB" sz="1200" b="0" i="0" kern="1200" dirty="0" smtClean="0">
                <a:solidFill>
                  <a:schemeClr val="tx1"/>
                </a:solidFill>
                <a:effectLst/>
                <a:latin typeface="+mn-lt"/>
                <a:ea typeface="+mn-ea"/>
                <a:cs typeface="+mn-cs"/>
              </a:rPr>
              <a:t>Several individuals in this cemetery (about 6%) may have come from, or had parents who came from, North Africa</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dirty="0" smtClean="0"/>
              <a:t>Marcus </a:t>
            </a:r>
            <a:r>
              <a:rPr lang="en-US" dirty="0"/>
              <a:t>the centurion had also served in the Roman army in North Africa.  Leicester was a diverse city in Roman times too</a:t>
            </a:r>
            <a:r>
              <a:rPr lang="en-US" dirty="0" smtClean="0">
                <a:cs typeface="Calibri"/>
              </a:rPr>
              <a:t>.</a:t>
            </a:r>
          </a:p>
          <a:p>
            <a:r>
              <a:rPr lang="en-GB" sz="1200" b="0" i="0" kern="1200" dirty="0" smtClean="0">
                <a:solidFill>
                  <a:schemeClr val="tx1"/>
                </a:solidFill>
                <a:effectLst/>
                <a:latin typeface="+mn-lt"/>
                <a:ea typeface="+mn-ea"/>
                <a:cs typeface="+mn-cs"/>
              </a:rPr>
              <a:t>This is a male adult who died in his late 30s or early 40s, sometime during the 4th century AD. He had problems with his back and hips and had broken a bone in his hand before he died (healed injuries). Iron nails in the grave indicate that he was buried in a wooden coffin, and a ceramic flask had been placed beside his head as a grave offering.</a:t>
            </a:r>
          </a:p>
          <a:p>
            <a:pPr rtl="0" fontAlgn="base"/>
            <a:r>
              <a:rPr lang="en-GB" sz="1200" b="0" i="0" kern="1200" dirty="0" smtClean="0">
                <a:solidFill>
                  <a:schemeClr val="tx1"/>
                </a:solidFill>
                <a:effectLst/>
                <a:latin typeface="+mn-lt"/>
                <a:ea typeface="+mn-ea"/>
                <a:cs typeface="+mn-cs"/>
              </a:rPr>
              <a:t>More information can be found on these posters on the Western Road cemetery, which can be downloaded here: </a:t>
            </a:r>
          </a:p>
          <a:p>
            <a:pPr rtl="0" fontAlgn="base"/>
            <a:r>
              <a:rPr lang="en-GB" sz="1200" b="0" i="0" u="sng" strike="noStrike" kern="1200" dirty="0" smtClean="0">
                <a:solidFill>
                  <a:schemeClr val="tx1"/>
                </a:solidFill>
                <a:effectLst/>
                <a:latin typeface="+mn-lt"/>
                <a:ea typeface="+mn-ea"/>
                <a:cs typeface="+mn-cs"/>
                <a:hlinkClick r:id="rId3"/>
              </a:rPr>
              <a:t>https://ulasnews.com/poster-gallery/#jp-carousel-1387</a:t>
            </a:r>
            <a:r>
              <a:rPr lang="en-GB" sz="1200" b="0" i="0" kern="1200" dirty="0" smtClean="0">
                <a:solidFill>
                  <a:schemeClr val="tx1"/>
                </a:solidFill>
                <a:effectLst/>
                <a:latin typeface="+mn-lt"/>
                <a:ea typeface="+mn-ea"/>
                <a:cs typeface="+mn-cs"/>
              </a:rPr>
              <a:t> </a:t>
            </a:r>
          </a:p>
          <a:p>
            <a:pPr rtl="0" fontAlgn="base"/>
            <a:r>
              <a:rPr lang="en-GB" sz="1200" b="0" i="0" u="sng" strike="noStrike" kern="1200" dirty="0" smtClean="0">
                <a:solidFill>
                  <a:schemeClr val="tx1"/>
                </a:solidFill>
                <a:effectLst/>
                <a:latin typeface="+mn-lt"/>
                <a:ea typeface="+mn-ea"/>
                <a:cs typeface="+mn-cs"/>
                <a:hlinkClick r:id="rId3"/>
              </a:rPr>
              <a:t>https://ulasnews.com/poster-gallery/#jp-carousel-1388</a:t>
            </a:r>
            <a:r>
              <a:rPr lang="en-GB" sz="1200" b="0" i="0" kern="1200" dirty="0" smtClean="0">
                <a:solidFill>
                  <a:schemeClr val="tx1"/>
                </a:solidFill>
                <a:effectLst/>
                <a:latin typeface="+mn-lt"/>
                <a:ea typeface="+mn-ea"/>
                <a:cs typeface="+mn-cs"/>
              </a:rPr>
              <a:t> </a:t>
            </a:r>
          </a:p>
          <a:p>
            <a:pPr rtl="0" fontAlgn="base"/>
            <a:r>
              <a:rPr lang="en-GB" sz="1200" b="0" i="0" u="sng" strike="noStrike" kern="1200" dirty="0" smtClean="0">
                <a:solidFill>
                  <a:schemeClr val="tx1"/>
                </a:solidFill>
                <a:effectLst/>
                <a:latin typeface="+mn-lt"/>
                <a:ea typeface="+mn-ea"/>
                <a:cs typeface="+mn-cs"/>
                <a:hlinkClick r:id="rId3"/>
              </a:rPr>
              <a:t>https://ulasnews.com/poster-gallery/#jp-carousel-1389</a:t>
            </a:r>
            <a:r>
              <a:rPr lang="en-GB" sz="1200" b="0" i="0" kern="1200" dirty="0" smtClean="0">
                <a:solidFill>
                  <a:schemeClr val="tx1"/>
                </a:solidFill>
                <a:effectLst/>
                <a:latin typeface="+mn-lt"/>
                <a:ea typeface="+mn-ea"/>
                <a:cs typeface="+mn-cs"/>
              </a:rPr>
              <a:t> </a:t>
            </a:r>
          </a:p>
          <a:p>
            <a:endParaRPr lang="en-US" dirty="0">
              <a:cs typeface="Calibri"/>
            </a:endParaRPr>
          </a:p>
        </p:txBody>
      </p:sp>
      <p:sp>
        <p:nvSpPr>
          <p:cNvPr id="4" name="Slide Number Placeholder 3"/>
          <p:cNvSpPr>
            <a:spLocks noGrp="1"/>
          </p:cNvSpPr>
          <p:nvPr>
            <p:ph type="sldNum" sz="quarter" idx="10"/>
          </p:nvPr>
        </p:nvSpPr>
        <p:spPr/>
        <p:txBody>
          <a:bodyPr/>
          <a:lstStyle/>
          <a:p>
            <a:fld id="{3EF798C7-9620-5C41-BFA8-CF802F11746E}" type="slidenum">
              <a:rPr lang="en-US" smtClean="0"/>
              <a:t>1</a:t>
            </a:fld>
            <a:endParaRPr lang="en-US"/>
          </a:p>
        </p:txBody>
      </p:sp>
    </p:spTree>
    <p:extLst>
      <p:ext uri="{BB962C8B-B14F-4D97-AF65-F5344CB8AC3E}">
        <p14:creationId xmlns:p14="http://schemas.microsoft.com/office/powerpoint/2010/main" val="339555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video link gives ideas</a:t>
            </a:r>
            <a:r>
              <a:rPr lang="en-US" baseline="0" dirty="0" smtClean="0"/>
              <a:t> about the features of identity which can be assumed from grave goods – key parts are </a:t>
            </a:r>
            <a:r>
              <a:rPr lang="en-US" baseline="0" smtClean="0"/>
              <a:t>the beginning and end of the film.</a:t>
            </a:r>
            <a:endParaRPr lang="en-US" smtClean="0"/>
          </a:p>
          <a:p>
            <a:r>
              <a:rPr lang="en-US" dirty="0" smtClean="0"/>
              <a:t>https://www.youtube.com/watch?v=t-FDnhKSt5I&amp;feature=youtu.be </a:t>
            </a:r>
            <a:endParaRPr lang="en-US" dirty="0"/>
          </a:p>
        </p:txBody>
      </p:sp>
      <p:sp>
        <p:nvSpPr>
          <p:cNvPr id="4" name="Slide Number Placeholder 3"/>
          <p:cNvSpPr>
            <a:spLocks noGrp="1"/>
          </p:cNvSpPr>
          <p:nvPr>
            <p:ph type="sldNum" sz="quarter" idx="10"/>
          </p:nvPr>
        </p:nvSpPr>
        <p:spPr/>
        <p:txBody>
          <a:bodyPr/>
          <a:lstStyle/>
          <a:p>
            <a:fld id="{3EF798C7-9620-5C41-BFA8-CF802F11746E}" type="slidenum">
              <a:rPr lang="en-US" smtClean="0"/>
              <a:t>2</a:t>
            </a:fld>
            <a:endParaRPr lang="en-US"/>
          </a:p>
        </p:txBody>
      </p:sp>
    </p:spTree>
    <p:extLst>
      <p:ext uri="{BB962C8B-B14F-4D97-AF65-F5344CB8AC3E}">
        <p14:creationId xmlns:p14="http://schemas.microsoft.com/office/powerpoint/2010/main" val="41161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kern="1200" dirty="0" smtClean="0">
                <a:solidFill>
                  <a:schemeClr val="tx1"/>
                </a:solidFill>
                <a:effectLst/>
                <a:latin typeface="+mn-lt"/>
                <a:ea typeface="+mn-ea"/>
                <a:cs typeface="+mn-cs"/>
              </a:rPr>
              <a:t>The grave goods in-situ came from the grave of a 16-19 year old woman in the Western Road cemetery. We know</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she was buried clothed inside her coffin because she was wearing shoes, and a silver chain necklace around her. Outside her coffin, next to her feet, was a large collection of grave offerings, including three ceramic vessels, four copper bangles &amp; bracelets and a glass hairpin. </a:t>
            </a:r>
          </a:p>
          <a:p>
            <a:pPr rtl="0"/>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Much evidence comes from graves, which might look like the</a:t>
            </a:r>
            <a:r>
              <a:rPr lang="en-GB" sz="1200" kern="1200" baseline="0" dirty="0" smtClean="0">
                <a:solidFill>
                  <a:schemeClr val="tx1"/>
                </a:solidFill>
                <a:effectLst/>
                <a:latin typeface="+mn-lt"/>
                <a:ea typeface="+mn-ea"/>
                <a:cs typeface="+mn-cs"/>
              </a:rPr>
              <a:t> example you have set up</a:t>
            </a:r>
            <a:r>
              <a:rPr lang="en-GB" sz="1200" kern="1200" dirty="0" smtClean="0">
                <a:solidFill>
                  <a:schemeClr val="tx1"/>
                </a:solidFill>
                <a:effectLst/>
                <a:latin typeface="+mn-lt"/>
                <a:ea typeface="+mn-ea"/>
                <a:cs typeface="+mn-cs"/>
              </a:rPr>
              <a:t>.  Identify which of these objects are likely to be genuine.  Ask which objects/ materials are more likely to survive than others &amp; what effect different conditions might have.  Point out the importance of dating the grave: ask which objects can establish dates.  The object framework slides</a:t>
            </a:r>
            <a:r>
              <a:rPr lang="en-GB" sz="1200" kern="1200" baseline="0" dirty="0" smtClean="0">
                <a:solidFill>
                  <a:schemeClr val="tx1"/>
                </a:solidFill>
                <a:effectLst/>
                <a:latin typeface="+mn-lt"/>
                <a:ea typeface="+mn-ea"/>
                <a:cs typeface="+mn-cs"/>
              </a:rPr>
              <a:t> are included here to guide discussion.</a:t>
            </a:r>
            <a:endParaRPr lang="en-GB" sz="1200" kern="1200" dirty="0" smtClean="0">
              <a:solidFill>
                <a:schemeClr val="tx1"/>
              </a:solidFill>
              <a:effectLst/>
              <a:latin typeface="+mn-lt"/>
              <a:ea typeface="+mn-ea"/>
              <a:cs typeface="+mn-cs"/>
            </a:endParaRPr>
          </a:p>
          <a:p>
            <a:pPr rtl="0"/>
            <a:endParaRPr lang="en-GB" sz="1200" kern="1200" dirty="0" smtClean="0">
              <a:solidFill>
                <a:schemeClr val="tx1"/>
              </a:solidFill>
              <a:effectLst/>
              <a:latin typeface="+mn-lt"/>
              <a:ea typeface="+mn-ea"/>
              <a:cs typeface="+mn-cs"/>
            </a:endParaRPr>
          </a:p>
          <a:p>
            <a:pPr rt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3</a:t>
            </a:fld>
            <a:endParaRPr lang="en-US"/>
          </a:p>
        </p:txBody>
      </p:sp>
    </p:spTree>
    <p:extLst>
      <p:ext uri="{BB962C8B-B14F-4D97-AF65-F5344CB8AC3E}">
        <p14:creationId xmlns:p14="http://schemas.microsoft.com/office/powerpoint/2010/main" val="321859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a:t>
            </a:r>
            <a:r>
              <a:rPr lang="en-US" baseline="0" dirty="0" smtClean="0"/>
              <a:t> 12-13 form the Object Framework available as a word document in this pack.  They are designed to help pupils develop a framework for thinking with and about objects as evidence for the world in which the objects were created (not just the Roman period).</a:t>
            </a:r>
            <a:endParaRPr lang="en-US" dirty="0"/>
          </a:p>
        </p:txBody>
      </p:sp>
      <p:sp>
        <p:nvSpPr>
          <p:cNvPr id="4" name="Slide Number Placeholder 3"/>
          <p:cNvSpPr>
            <a:spLocks noGrp="1"/>
          </p:cNvSpPr>
          <p:nvPr>
            <p:ph type="sldNum" sz="quarter" idx="10"/>
          </p:nvPr>
        </p:nvSpPr>
        <p:spPr/>
        <p:txBody>
          <a:bodyPr/>
          <a:lstStyle/>
          <a:p>
            <a:fld id="{3EF798C7-9620-5C41-BFA8-CF802F11746E}" type="slidenum">
              <a:rPr lang="en-US" smtClean="0"/>
              <a:t>4</a:t>
            </a:fld>
            <a:endParaRPr lang="en-US"/>
          </a:p>
        </p:txBody>
      </p:sp>
    </p:spTree>
    <p:extLst>
      <p:ext uri="{BB962C8B-B14F-4D97-AF65-F5344CB8AC3E}">
        <p14:creationId xmlns:p14="http://schemas.microsoft.com/office/powerpoint/2010/main" val="373241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798C7-9620-5C41-BFA8-CF802F11746E}" type="slidenum">
              <a:rPr lang="en-US" smtClean="0"/>
              <a:t>5</a:t>
            </a:fld>
            <a:endParaRPr lang="en-US"/>
          </a:p>
        </p:txBody>
      </p:sp>
    </p:spTree>
    <p:extLst>
      <p:ext uri="{BB962C8B-B14F-4D97-AF65-F5344CB8AC3E}">
        <p14:creationId xmlns:p14="http://schemas.microsoft.com/office/powerpoint/2010/main" val="31012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Ask pupils to discuss and then work out as a group which part of the Underworld (keep using the map as well as the descriptions on the board) the different grave-goods are used for: which goods get you past the ferryman (Answer: the coin; he needs paying)</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the dog Cerberus (Answer: food &amp; whatever was in the pots; he’s hungry)?  How do you retain memory (photos), pass the time (games/ book) in eternity when your minds have been wiped?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pupils how much indication of the identity of the owner comes from the grave goods they have already seen – is it obvious that there was a North African connection, for example?  Are</a:t>
            </a:r>
            <a:r>
              <a:rPr lang="en-GB" sz="1200" kern="1200" baseline="0" dirty="0" smtClean="0">
                <a:solidFill>
                  <a:schemeClr val="tx1"/>
                </a:solidFill>
                <a:effectLst/>
                <a:latin typeface="+mn-lt"/>
                <a:ea typeface="+mn-ea"/>
                <a:cs typeface="+mn-cs"/>
              </a:rPr>
              <a:t> these goods the choice of the person in the grave or the people (family/ friends) burying them?</a:t>
            </a:r>
            <a:endParaRPr lang="en-GB" dirty="0" smtClean="0"/>
          </a:p>
          <a:p>
            <a:endParaRPr lang="en-GB" dirty="0" smtClean="0"/>
          </a:p>
          <a:p>
            <a:endParaRPr lang="en-GB" dirty="0" smtClean="0"/>
          </a:p>
          <a:p>
            <a:r>
              <a:rPr lang="en-GB" dirty="0" smtClean="0"/>
              <a:t>For </a:t>
            </a:r>
            <a:r>
              <a:rPr lang="en-GB" dirty="0"/>
              <a:t>other useful teaching resources linked to the Percy Jackson series of books by Rick Riordan visit: http://rickriordan.com/resource_type/teachers-guides/</a:t>
            </a:r>
          </a:p>
        </p:txBody>
      </p:sp>
      <p:sp>
        <p:nvSpPr>
          <p:cNvPr id="4" name="Slide Number Placeholder 3"/>
          <p:cNvSpPr>
            <a:spLocks noGrp="1"/>
          </p:cNvSpPr>
          <p:nvPr>
            <p:ph type="sldNum" sz="quarter" idx="10"/>
          </p:nvPr>
        </p:nvSpPr>
        <p:spPr/>
        <p:txBody>
          <a:bodyPr/>
          <a:lstStyle/>
          <a:p>
            <a:fld id="{3EF798C7-9620-5C41-BFA8-CF802F11746E}" type="slidenum">
              <a:rPr lang="en-US" smtClean="0"/>
              <a:t>6</a:t>
            </a:fld>
            <a:endParaRPr lang="en-US"/>
          </a:p>
        </p:txBody>
      </p:sp>
    </p:spTree>
    <p:extLst>
      <p:ext uri="{BB962C8B-B14F-4D97-AF65-F5344CB8AC3E}">
        <p14:creationId xmlns:p14="http://schemas.microsoft.com/office/powerpoint/2010/main" val="248762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passage comes from Virgil's </a:t>
            </a:r>
            <a:r>
              <a:rPr lang="en-US" i="1" dirty="0">
                <a:cs typeface="Calibri"/>
              </a:rPr>
              <a:t>Aeneid</a:t>
            </a:r>
            <a:r>
              <a:rPr lang="en-US" dirty="0">
                <a:cs typeface="Calibri"/>
              </a:rPr>
              <a:t> book VI (</a:t>
            </a:r>
            <a:r>
              <a:rPr lang="en-US" u="sng" dirty="0">
                <a:hlinkClick r:id="rId3"/>
              </a:rPr>
              <a:t>http://www.poetryintranslation.com/PITBR/Latin/VirgilAeneidVI.htm#anchor_Toc2242928</a:t>
            </a:r>
            <a:r>
              <a:rPr lang="en-US" u="sng" dirty="0"/>
              <a:t>),</a:t>
            </a:r>
            <a:r>
              <a:rPr lang="en-US" u="sng" dirty="0">
                <a:cs typeface="Calibri"/>
              </a:rPr>
              <a:t> </a:t>
            </a:r>
            <a:r>
              <a:rPr lang="en-US" dirty="0">
                <a:cs typeface="Calibri"/>
              </a:rPr>
              <a:t>in which the hero Aeneas visits the Underworld to seek advice from his dead father, Anchises.  Here we see the Disney-like description of Charon (the Underworld sections of </a:t>
            </a:r>
            <a:r>
              <a:rPr lang="en-US" i="1" dirty="0">
                <a:cs typeface="Calibri"/>
              </a:rPr>
              <a:t>Hercules</a:t>
            </a:r>
            <a:r>
              <a:rPr lang="en-US" dirty="0">
                <a:cs typeface="Calibri"/>
              </a:rPr>
              <a:t> give a good general idea) who rowed dead souls over the River Styx to the Underworld if they had a </a:t>
            </a:r>
            <a:r>
              <a:rPr lang="en-US" b="1" dirty="0">
                <a:cs typeface="Calibri"/>
              </a:rPr>
              <a:t>coin</a:t>
            </a:r>
            <a:r>
              <a:rPr lang="en-US" dirty="0">
                <a:cs typeface="Calibri"/>
              </a:rPr>
              <a:t> buried with them.</a:t>
            </a:r>
          </a:p>
          <a:p>
            <a:r>
              <a:rPr lang="en-US" dirty="0">
                <a:cs typeface="Calibri"/>
              </a:rPr>
              <a:t>Souls first had to get past the three-headed watchdog, Cerberus, for which they needed some </a:t>
            </a:r>
            <a:r>
              <a:rPr lang="en-US" b="1" dirty="0">
                <a:cs typeface="Calibri"/>
              </a:rPr>
              <a:t>food</a:t>
            </a:r>
            <a:r>
              <a:rPr lang="en-US" dirty="0">
                <a:cs typeface="Calibri"/>
              </a:rPr>
              <a:t>; the origin of the phrase 'a sop for Cerberus'.</a:t>
            </a:r>
          </a:p>
          <a:p>
            <a:r>
              <a:rPr lang="en-US" dirty="0">
                <a:cs typeface="Calibri"/>
              </a:rPr>
              <a:t>After this souls would be assessed to work out which section of the Underworld they would enter.  Evil souls entered Tartarus, the area of eternal punishment; punishments included Sisyphus being forced to push a rock up to the top of a hill; the rock always rolled back to the bottom.  Most souls entered the oblivion of the Asphodel Fields, for which they would need </a:t>
            </a:r>
            <a:r>
              <a:rPr lang="en-US" b="1" dirty="0">
                <a:cs typeface="Calibri"/>
              </a:rPr>
              <a:t>reminders</a:t>
            </a:r>
            <a:r>
              <a:rPr lang="en-US" dirty="0">
                <a:cs typeface="Calibri"/>
              </a:rPr>
              <a:t> of themselves (</a:t>
            </a:r>
            <a:r>
              <a:rPr lang="en-US" dirty="0" err="1">
                <a:cs typeface="Calibri"/>
              </a:rPr>
              <a:t>eg</a:t>
            </a:r>
            <a:r>
              <a:rPr lang="en-US" dirty="0">
                <a:cs typeface="Calibri"/>
              </a:rPr>
              <a:t> photos) and </a:t>
            </a:r>
            <a:r>
              <a:rPr lang="en-US" b="1" dirty="0">
                <a:cs typeface="Calibri"/>
              </a:rPr>
              <a:t>games/ books</a:t>
            </a:r>
            <a:r>
              <a:rPr lang="en-US" dirty="0">
                <a:cs typeface="Calibri"/>
              </a:rPr>
              <a:t> to pass the time.  Heroes and heroines entered the paradise of the Elysian Fields, which was much more fun (see para 3 in this slide), at least as far as the Romans were concerned.</a:t>
            </a:r>
          </a:p>
          <a:p>
            <a:endParaRPr lang="en-US" dirty="0">
              <a:cs typeface="Calibri"/>
            </a:endParaRPr>
          </a:p>
          <a:p>
            <a:r>
              <a:rPr lang="en-GB" sz="800" dirty="0">
                <a:cs typeface="Calibri"/>
              </a:rPr>
              <a:t>Credit: Poetryintranslation.com. Open-access translations of classic texts freely available for non-commercial use.</a:t>
            </a:r>
            <a:endParaRPr lang="en-US" sz="800" dirty="0">
              <a:cs typeface="Calibri"/>
            </a:endParaRPr>
          </a:p>
        </p:txBody>
      </p:sp>
      <p:sp>
        <p:nvSpPr>
          <p:cNvPr id="4" name="Slide Number Placeholder 3"/>
          <p:cNvSpPr>
            <a:spLocks noGrp="1"/>
          </p:cNvSpPr>
          <p:nvPr>
            <p:ph type="sldNum" sz="quarter" idx="10"/>
          </p:nvPr>
        </p:nvSpPr>
        <p:spPr/>
        <p:txBody>
          <a:bodyPr/>
          <a:lstStyle/>
          <a:p>
            <a:fld id="{3EF798C7-9620-5C41-BFA8-CF802F11746E}" type="slidenum">
              <a:rPr lang="en-US" smtClean="0"/>
              <a:t>7</a:t>
            </a:fld>
            <a:endParaRPr lang="en-US"/>
          </a:p>
        </p:txBody>
      </p:sp>
    </p:spTree>
    <p:extLst>
      <p:ext uri="{BB962C8B-B14F-4D97-AF65-F5344CB8AC3E}">
        <p14:creationId xmlns:p14="http://schemas.microsoft.com/office/powerpoint/2010/main" val="71305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Extension activity.  Translate the passage to create a map.  Many of the words are not included in the vocabulary to encourage pupils to guess from derivatives, e.g. </a:t>
            </a:r>
            <a:r>
              <a:rPr lang="en-US" dirty="0" err="1">
                <a:cs typeface="Calibri"/>
              </a:rPr>
              <a:t>antiquus</a:t>
            </a:r>
            <a:r>
              <a:rPr lang="en-US" dirty="0">
                <a:cs typeface="Calibri"/>
              </a:rPr>
              <a:t>: old – antique; </a:t>
            </a:r>
            <a:r>
              <a:rPr lang="en-US" dirty="0" err="1">
                <a:cs typeface="Calibri"/>
              </a:rPr>
              <a:t>fractus</a:t>
            </a:r>
            <a:r>
              <a:rPr lang="en-US" dirty="0">
                <a:cs typeface="Calibri"/>
              </a:rPr>
              <a:t>: broken – fracture.  Remind pupils to look for the verb at the end of the sentence, and the end of the sentence for the verb ending: -o: I, -s: you, -t: he/she/it, -</a:t>
            </a:r>
            <a:r>
              <a:rPr lang="en-US" dirty="0" err="1">
                <a:cs typeface="Calibri"/>
              </a:rPr>
              <a:t>mus</a:t>
            </a:r>
            <a:r>
              <a:rPr lang="en-US" dirty="0">
                <a:cs typeface="Calibri"/>
              </a:rPr>
              <a:t>: we, -tis: you (plural), -</a:t>
            </a:r>
            <a:r>
              <a:rPr lang="en-US" dirty="0" err="1">
                <a:cs typeface="Calibri"/>
              </a:rPr>
              <a:t>nt</a:t>
            </a:r>
            <a:r>
              <a:rPr lang="en-US" dirty="0">
                <a:cs typeface="Calibri"/>
              </a:rPr>
              <a:t>: </a:t>
            </a:r>
            <a:r>
              <a:rPr lang="en-US" dirty="0" smtClean="0">
                <a:cs typeface="Calibri"/>
              </a:rPr>
              <a:t>they</a:t>
            </a:r>
          </a:p>
          <a:p>
            <a:endParaRPr lang="en-US" dirty="0">
              <a:cs typeface="Calibri"/>
            </a:endParaRPr>
          </a:p>
          <a:p>
            <a:r>
              <a:rPr lang="en-US" dirty="0">
                <a:cs typeface="Calibri"/>
              </a:rPr>
              <a:t>Translation reads: I am Charon.  I sail a boat across the River Styx.  The boat is old and broken.  Do you have a gift for me?  Now we cross the Styx.</a:t>
            </a:r>
          </a:p>
          <a:p>
            <a:r>
              <a:rPr lang="en-US" dirty="0">
                <a:cs typeface="Calibri"/>
              </a:rPr>
              <a:t>Cerberus is a dog.  Cerberus guards the Underworld.  The dog is fierce and hungry.  Cerberus wants food.  Do you have a gift for him?  Now we go past Cerberus.</a:t>
            </a:r>
          </a:p>
          <a:p>
            <a:r>
              <a:rPr lang="en-US" dirty="0">
                <a:cs typeface="Calibri"/>
              </a:rPr>
              <a:t>There are three areas/ regions in the Underworld.  The very bad people (</a:t>
            </a:r>
            <a:r>
              <a:rPr lang="en-US" dirty="0" err="1">
                <a:cs typeface="Calibri"/>
              </a:rPr>
              <a:t>cf</a:t>
            </a:r>
            <a:r>
              <a:rPr lang="en-US" dirty="0">
                <a:cs typeface="Calibri"/>
              </a:rPr>
              <a:t> pessimists think the worst) go to Tartarus.  The best go to Elysium.  The rest go to the fields.  You live in the fields for a long time.  Do you have a game?</a:t>
            </a:r>
          </a:p>
          <a:p>
            <a:r>
              <a:rPr lang="en-US" dirty="0">
                <a:cs typeface="Calibri"/>
              </a:rPr>
              <a:t>Now you are a shade/ ghost.  Ghosts live in the fields. A ghost does not have a memory.  Do you have a memorial/ something to help memory?</a:t>
            </a:r>
          </a:p>
        </p:txBody>
      </p:sp>
      <p:sp>
        <p:nvSpPr>
          <p:cNvPr id="4" name="Slide Number Placeholder 3"/>
          <p:cNvSpPr>
            <a:spLocks noGrp="1"/>
          </p:cNvSpPr>
          <p:nvPr>
            <p:ph type="sldNum" sz="quarter" idx="10"/>
          </p:nvPr>
        </p:nvSpPr>
        <p:spPr/>
        <p:txBody>
          <a:bodyPr/>
          <a:lstStyle/>
          <a:p>
            <a:fld id="{3EF798C7-9620-5C41-BFA8-CF802F11746E}" type="slidenum">
              <a:rPr lang="en-US" smtClean="0"/>
              <a:t>8</a:t>
            </a:fld>
            <a:endParaRPr lang="en-US"/>
          </a:p>
        </p:txBody>
      </p:sp>
    </p:spTree>
    <p:extLst>
      <p:ext uri="{BB962C8B-B14F-4D97-AF65-F5344CB8AC3E}">
        <p14:creationId xmlns:p14="http://schemas.microsoft.com/office/powerpoint/2010/main" val="1415812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Title 1"/>
          <p:cNvSpPr>
            <a:spLocks noGrp="1"/>
          </p:cNvSpPr>
          <p:nvPr>
            <p:ph type="title"/>
          </p:nvPr>
        </p:nvSpPr>
        <p:spPr>
          <a:xfrm>
            <a:off x="467544" y="1124744"/>
            <a:ext cx="8229600" cy="648072"/>
          </a:xfrm>
        </p:spPr>
        <p:txBody>
          <a:bodyPr anchor="t"/>
          <a:lstStyle>
            <a:lvl1pPr>
              <a:defRPr sz="3600">
                <a:solidFill>
                  <a:schemeClr val="tx2"/>
                </a:solidFill>
              </a:defRPr>
            </a:lvl1pPr>
          </a:lstStyle>
          <a:p>
            <a:pPr>
              <a:lnSpc>
                <a:spcPct val="130000"/>
              </a:lnSpc>
            </a:pPr>
            <a:r>
              <a:rPr lang="en-US" noProof="0"/>
              <a:t>Click to edit Master title style</a:t>
            </a:r>
            <a:endParaRPr lang="en-GB" sz="1800" dirty="0">
              <a:solidFill>
                <a:schemeClr val="tx1"/>
              </a:solidFill>
            </a:endParaRPr>
          </a:p>
        </p:txBody>
      </p:sp>
      <p:sp>
        <p:nvSpPr>
          <p:cNvPr id="11" name="Content Placeholder 2"/>
          <p:cNvSpPr>
            <a:spLocks noGrp="1"/>
          </p:cNvSpPr>
          <p:nvPr>
            <p:ph idx="1" hasCustomPrompt="1"/>
          </p:nvPr>
        </p:nvSpPr>
        <p:spPr>
          <a:xfrm>
            <a:off x="0" y="2492896"/>
            <a:ext cx="9144000" cy="4365104"/>
          </a:xfrm>
        </p:spPr>
        <p:txBody>
          <a:bodyPr/>
          <a:lstStyle>
            <a:lvl1pPr marL="0" marR="0" indent="0" algn="l" defTabSz="914400" rtl="0" eaLnBrk="1" fontAlgn="base" latinLnBrk="0" hangingPunct="1">
              <a:lnSpc>
                <a:spcPct val="100000"/>
              </a:lnSpc>
              <a:spcBef>
                <a:spcPts val="1400"/>
              </a:spcBef>
              <a:spcAft>
                <a:spcPct val="0"/>
              </a:spcAft>
              <a:buClr>
                <a:schemeClr val="tx1"/>
              </a:buClr>
              <a:buSzTx/>
              <a:buFont typeface="Trebuchet MS" pitchFamily="34" charset="0"/>
              <a:buNone/>
              <a:tabLst/>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marL="0" marR="0" lvl="0" indent="0" algn="l" defTabSz="914400" rtl="0" eaLnBrk="1" fontAlgn="base" latinLnBrk="0" hangingPunct="1">
              <a:lnSpc>
                <a:spcPct val="100000"/>
              </a:lnSpc>
              <a:spcBef>
                <a:spcPts val="1400"/>
              </a:spcBef>
              <a:spcAft>
                <a:spcPct val="0"/>
              </a:spcAft>
              <a:buClr>
                <a:schemeClr val="tx1"/>
              </a:buClr>
              <a:buSzTx/>
              <a:buFont typeface="Trebuchet MS" pitchFamily="34" charset="0"/>
              <a:buNone/>
              <a:tabLst/>
              <a:defRPr/>
            </a:pPr>
            <a:r>
              <a:rPr lang="en-GB" noProof="0" dirty="0"/>
              <a:t>Picture size 25.4 x 12.2 cm</a:t>
            </a:r>
          </a:p>
          <a:p>
            <a:pPr lvl="0"/>
            <a:endParaRPr lang="en-GB" noProof="0" dirty="0"/>
          </a:p>
        </p:txBody>
      </p:sp>
      <p:sp>
        <p:nvSpPr>
          <p:cNvPr id="12" name="Subtitle 2"/>
          <p:cNvSpPr>
            <a:spLocks noGrp="1"/>
          </p:cNvSpPr>
          <p:nvPr>
            <p:ph type="subTitle" idx="10"/>
          </p:nvPr>
        </p:nvSpPr>
        <p:spPr>
          <a:xfrm>
            <a:off x="467544" y="1772816"/>
            <a:ext cx="8240122" cy="432048"/>
          </a:xfrm>
        </p:spPr>
        <p:txBody>
          <a:bodyPr anchor="t"/>
          <a:lstStyle>
            <a:lvl1pPr marL="0" indent="0" algn="l">
              <a:lnSpc>
                <a:spcPct val="120000"/>
              </a:lnSpc>
              <a:spcBef>
                <a:spcPts val="0"/>
              </a:spcBef>
              <a:buNone/>
              <a:defRPr sz="240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subtitle style</a:t>
            </a:r>
            <a:endParaRPr lang="en-GB"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95" y="354709"/>
            <a:ext cx="2151909" cy="575524"/>
          </a:xfrm>
          <a:prstGeom prst="rect">
            <a:avLst/>
          </a:prstGeom>
        </p:spPr>
      </p:pic>
    </p:spTree>
    <p:extLst>
      <p:ext uri="{BB962C8B-B14F-4D97-AF65-F5344CB8AC3E}">
        <p14:creationId xmlns:p14="http://schemas.microsoft.com/office/powerpoint/2010/main" val="161651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with text 2">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solidFill>
              </a:defRPr>
            </a:lvl1pPr>
          </a:lstStyle>
          <a:p>
            <a:pPr algn="l"/>
            <a:r>
              <a:rPr lang="en-US"/>
              <a:t>University of Leicester</a:t>
            </a:r>
            <a:endParaRPr lang="en-US" dirty="0"/>
          </a:p>
        </p:txBody>
      </p:sp>
      <p:sp>
        <p:nvSpPr>
          <p:cNvPr id="6" name="Content Placeholder 2"/>
          <p:cNvSpPr>
            <a:spLocks noGrp="1"/>
          </p:cNvSpPr>
          <p:nvPr>
            <p:ph idx="1" hasCustomPrompt="1"/>
          </p:nvPr>
        </p:nvSpPr>
        <p:spPr>
          <a:xfrm>
            <a:off x="0" y="0"/>
            <a:ext cx="9144000" cy="4509120"/>
          </a:xfrm>
        </p:spPr>
        <p:txBody>
          <a:bodyPr/>
          <a:lstStyle>
            <a:lvl1pPr marL="0" indent="0">
              <a:spcBef>
                <a:spcPts val="1400"/>
              </a:spcBef>
              <a:buClr>
                <a:schemeClr val="tx1"/>
              </a:buClr>
              <a:buNone/>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12.6 cm</a:t>
            </a:r>
          </a:p>
        </p:txBody>
      </p:sp>
      <p:sp>
        <p:nvSpPr>
          <p:cNvPr id="7" name="Text Placeholder 4"/>
          <p:cNvSpPr>
            <a:spLocks noGrp="1"/>
          </p:cNvSpPr>
          <p:nvPr>
            <p:ph type="body" sz="quarter" idx="10"/>
          </p:nvPr>
        </p:nvSpPr>
        <p:spPr>
          <a:xfrm>
            <a:off x="456620" y="5301208"/>
            <a:ext cx="8247705" cy="121480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57200" y="4565252"/>
            <a:ext cx="8250238" cy="765175"/>
          </a:xfrm>
        </p:spPr>
        <p:txBody>
          <a:bodyPr/>
          <a:lstStyle>
            <a:lvl1pPr>
              <a:defRPr>
                <a:solidFill>
                  <a:schemeClr val="tx2"/>
                </a:solidFill>
              </a:defRPr>
            </a:lvl1pPr>
          </a:lstStyle>
          <a:p>
            <a:r>
              <a:rPr lang="en-US" noProof="0"/>
              <a:t>Click to edit Master title style</a:t>
            </a:r>
            <a:endParaRPr lang="en-GB"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373694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a:solidFill>
                  <a:schemeClr val="tx2"/>
                </a:solidFill>
              </a:defRPr>
            </a:lvl1pPr>
          </a:lstStyle>
          <a:p>
            <a:r>
              <a:rPr lang="en-US" noProof="0"/>
              <a:t>Click to edit Master title style</a:t>
            </a:r>
            <a:endParaRPr lang="en-GB" noProof="0" dirty="0"/>
          </a:p>
        </p:txBody>
      </p:sp>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solidFill>
              </a:defRPr>
            </a:lvl1pPr>
          </a:lstStyle>
          <a:p>
            <a:pPr algn="l"/>
            <a:r>
              <a:rPr lang="en-US"/>
              <a:t>University of Leicester</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0738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solidFill>
              </a:defRPr>
            </a:lvl1pPr>
          </a:lstStyle>
          <a:p>
            <a:pPr algn="l"/>
            <a:r>
              <a:rPr lang="en-US"/>
              <a:t>University of Leicester</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41347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page">
    <p:bg>
      <p:bgPr>
        <a:solidFill>
          <a:schemeClr val="bg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solidFill>
              </a:defRPr>
            </a:lvl1pPr>
          </a:lstStyle>
          <a:p>
            <a:pPr algn="l"/>
            <a:r>
              <a:rPr lang="en-US"/>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US" noProof="0"/>
              <a:t>Click to edit Master title style</a:t>
            </a:r>
            <a:endParaRPr lang="en-GB"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5738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554" y="1844824"/>
            <a:ext cx="7740000" cy="1440000"/>
          </a:xfrm>
        </p:spPr>
        <p:txBody>
          <a:bodyPr/>
          <a:lstStyle>
            <a:lvl1pPr algn="l">
              <a:lnSpc>
                <a:spcPct val="100000"/>
              </a:lnSpc>
              <a:defRPr sz="4000">
                <a:solidFill>
                  <a:schemeClr val="tx2"/>
                </a:solidFill>
                <a:latin typeface="+mj-lt"/>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475554" y="3573016"/>
            <a:ext cx="7740000" cy="2160240"/>
          </a:xfrm>
        </p:spPr>
        <p:txBody>
          <a:bodyPr/>
          <a:lstStyle>
            <a:lvl1pPr marL="0" indent="0" algn="l">
              <a:lnSpc>
                <a:spcPct val="120000"/>
              </a:lnSpc>
              <a:spcBef>
                <a:spcPts val="0"/>
              </a:spcBef>
              <a:buNone/>
              <a:defRPr sz="2400">
                <a:solidFill>
                  <a:schemeClr val="accent6"/>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subtitle style</a:t>
            </a:r>
            <a:endParaRPr lang="en-GB" noProof="0" dirty="0"/>
          </a:p>
        </p:txBody>
      </p:sp>
      <p:sp>
        <p:nvSpPr>
          <p:cNvPr id="10" name="Text Placeholder 9"/>
          <p:cNvSpPr>
            <a:spLocks noGrp="1"/>
          </p:cNvSpPr>
          <p:nvPr>
            <p:ph type="body" sz="quarter" idx="10"/>
          </p:nvPr>
        </p:nvSpPr>
        <p:spPr>
          <a:xfrm>
            <a:off x="467544" y="5850109"/>
            <a:ext cx="7747155" cy="431977"/>
          </a:xfrm>
        </p:spPr>
        <p:txBody>
          <a:bodyPr/>
          <a:lstStyle>
            <a:lvl1pPr marL="0" indent="0">
              <a:buNone/>
              <a:defRPr sz="2400">
                <a:solidFill>
                  <a:schemeClr val="tx1"/>
                </a:solidFill>
              </a:defRPr>
            </a:lvl1pPr>
          </a:lstStyle>
          <a:p>
            <a:pPr lvl="0"/>
            <a:r>
              <a:rPr lang="en-US" noProof="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96" y="665968"/>
            <a:ext cx="2151909" cy="575524"/>
          </a:xfrm>
          <a:prstGeom prst="rect">
            <a:avLst/>
          </a:prstGeom>
        </p:spPr>
      </p:pic>
    </p:spTree>
    <p:extLst>
      <p:ext uri="{BB962C8B-B14F-4D97-AF65-F5344CB8AC3E}">
        <p14:creationId xmlns:p14="http://schemas.microsoft.com/office/powerpoint/2010/main" val="22283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tx2"/>
                </a:solidFill>
                <a:latin typeface="+mj-lt"/>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57200" y="1447203"/>
            <a:ext cx="8229600" cy="4790107"/>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solidFill>
              </a:defRPr>
            </a:lvl1pPr>
          </a:lstStyle>
          <a:p>
            <a:pPr algn="l"/>
            <a:r>
              <a:rPr lang="en-US" dirty="0"/>
              <a:t>University of Leicester</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160470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image top">
    <p:spTree>
      <p:nvGrpSpPr>
        <p:cNvPr id="1" name=""/>
        <p:cNvGrpSpPr/>
        <p:nvPr/>
      </p:nvGrpSpPr>
      <p:grpSpPr>
        <a:xfrm>
          <a:off x="0" y="0"/>
          <a:ext cx="0" cy="0"/>
          <a:chOff x="0" y="0"/>
          <a:chExt cx="0" cy="0"/>
        </a:xfrm>
      </p:grpSpPr>
      <p:sp>
        <p:nvSpPr>
          <p:cNvPr id="2" name="Title 1"/>
          <p:cNvSpPr>
            <a:spLocks noGrp="1"/>
          </p:cNvSpPr>
          <p:nvPr>
            <p:ph type="title"/>
          </p:nvPr>
        </p:nvSpPr>
        <p:spPr>
          <a:xfrm>
            <a:off x="457200" y="5517232"/>
            <a:ext cx="8229600" cy="765175"/>
          </a:xfrm>
        </p:spPr>
        <p:txBody>
          <a:bodyPr/>
          <a:lstStyle>
            <a:lvl1pPr>
              <a:defRPr b="0">
                <a:solidFill>
                  <a:schemeClr val="tx2"/>
                </a:solidFill>
                <a:latin typeface="+mj-lt"/>
              </a:defRPr>
            </a:lvl1pPr>
          </a:lstStyle>
          <a:p>
            <a:r>
              <a:rPr lang="en-US" noProof="0"/>
              <a:t>Click to edit Master title style</a:t>
            </a:r>
            <a:endParaRPr lang="en-GB" noProof="0" dirty="0"/>
          </a:p>
        </p:txBody>
      </p:sp>
      <p:sp>
        <p:nvSpPr>
          <p:cNvPr id="3" name="Content Placeholder 2"/>
          <p:cNvSpPr>
            <a:spLocks noGrp="1"/>
          </p:cNvSpPr>
          <p:nvPr>
            <p:ph idx="1" hasCustomPrompt="1"/>
          </p:nvPr>
        </p:nvSpPr>
        <p:spPr>
          <a:xfrm>
            <a:off x="0" y="0"/>
            <a:ext cx="9144000" cy="5338787"/>
          </a:xfrm>
        </p:spPr>
        <p:txBody>
          <a:bodyPr/>
          <a:lstStyle>
            <a:lvl1pPr marL="0" indent="0">
              <a:spcBef>
                <a:spcPts val="1400"/>
              </a:spcBef>
              <a:buClr>
                <a:schemeClr val="tx1"/>
              </a:buClr>
              <a:buNone/>
              <a:defRPr baseline="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14.9 cm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426428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 lis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tx2"/>
                </a:solidFill>
                <a:latin typeface="+mj-lt"/>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57200" y="1447203"/>
            <a:ext cx="4618856" cy="4646091"/>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0" hasCustomPrompt="1"/>
          </p:nvPr>
        </p:nvSpPr>
        <p:spPr>
          <a:xfrm>
            <a:off x="5220072" y="1447203"/>
            <a:ext cx="3923928" cy="4646091"/>
          </a:xfrm>
        </p:spPr>
        <p:txBody>
          <a:bodyPr/>
          <a:lstStyle>
            <a:lvl1pPr marL="0" marR="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solidFill>
                  <a:schemeClr val="tx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pPr>
            <a:r>
              <a:rPr lang="en-GB" dirty="0"/>
              <a:t>Picture size 10.9 x 12.9 cm</a:t>
            </a:r>
          </a:p>
          <a:p>
            <a:pPr lvl="0"/>
            <a:endParaRPr lang="en-GB" dirty="0"/>
          </a:p>
        </p:txBody>
      </p:sp>
      <p:sp>
        <p:nvSpPr>
          <p:cNvPr id="8" name="Slide Number Placeholder 5"/>
          <p:cNvSpPr>
            <a:spLocks noGrp="1"/>
          </p:cNvSpPr>
          <p:nvPr>
            <p:ph type="sldNum" sz="quarter" idx="4"/>
          </p:nvPr>
        </p:nvSpPr>
        <p:spPr>
          <a:xfrm>
            <a:off x="8316416" y="6381328"/>
            <a:ext cx="360040" cy="365125"/>
          </a:xfrm>
          <a:prstGeom prst="rect">
            <a:avLst/>
          </a:prstGeom>
        </p:spPr>
        <p:txBody>
          <a:bodyPr vert="horz" lIns="91440" tIns="45720" rIns="91440" bIns="45720" rtlCol="0" anchor="ctr"/>
          <a:lstStyle>
            <a:lvl1pPr algn="l">
              <a:defRPr sz="1000">
                <a:solidFill>
                  <a:schemeClr val="tx1"/>
                </a:solidFill>
              </a:defRPr>
            </a:lvl1pPr>
          </a:lstStyle>
          <a:p>
            <a:fld id="{58687779-E69B-7343-8F6F-422D6150DAE5}" type="slidenum">
              <a:rPr lang="en-US" smtClean="0"/>
              <a:pPr/>
              <a:t>‹#›</a:t>
            </a:fld>
            <a:endParaRPr lang="en-US" dirty="0"/>
          </a:p>
        </p:txBody>
      </p:sp>
      <p:sp>
        <p:nvSpPr>
          <p:cNvPr id="12" name="Footer Placeholder 4"/>
          <p:cNvSpPr>
            <a:spLocks noGrp="1"/>
          </p:cNvSpPr>
          <p:nvPr>
            <p:ph type="ftr" sz="quarter" idx="3"/>
          </p:nvPr>
        </p:nvSpPr>
        <p:spPr>
          <a:xfrm>
            <a:off x="5179392" y="6381328"/>
            <a:ext cx="3183632" cy="365125"/>
          </a:xfrm>
          <a:prstGeom prst="rect">
            <a:avLst/>
          </a:prstGeom>
          <a:ln>
            <a:noFill/>
          </a:ln>
        </p:spPr>
        <p:txBody>
          <a:bodyPr vert="horz" lIns="91440" tIns="45720" rIns="91440" bIns="45720" rtlCol="0" anchor="ctr"/>
          <a:lstStyle>
            <a:lvl1pPr algn="r">
              <a:tabLst/>
              <a:defRPr sz="1000">
                <a:solidFill>
                  <a:schemeClr val="tx1"/>
                </a:solidFill>
              </a:defRPr>
            </a:lvl1pPr>
          </a:lstStyle>
          <a:p>
            <a:r>
              <a:rPr lang="en-US" dirty="0"/>
              <a:t>University of Leicester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14" y="6409782"/>
            <a:ext cx="1220057" cy="326302"/>
          </a:xfrm>
          <a:prstGeom prst="rect">
            <a:avLst/>
          </a:prstGeom>
        </p:spPr>
      </p:pic>
    </p:spTree>
    <p:extLst>
      <p:ext uri="{BB962C8B-B14F-4D97-AF65-F5344CB8AC3E}">
        <p14:creationId xmlns:p14="http://schemas.microsoft.com/office/powerpoint/2010/main" val="382239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tx2"/>
                </a:solidFill>
                <a:latin typeface="+mj-lt"/>
              </a:defRPr>
            </a:lvl1pPr>
          </a:lstStyle>
          <a:p>
            <a:r>
              <a:rPr lang="en-US" noProof="0"/>
              <a:t>Click to edit Master title style</a:t>
            </a:r>
            <a:endParaRPr lang="en-GB" noProof="0" dirty="0"/>
          </a:p>
        </p:txBody>
      </p:sp>
      <p:sp>
        <p:nvSpPr>
          <p:cNvPr id="12"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solidFill>
              </a:defRPr>
            </a:lvl1pPr>
          </a:lstStyle>
          <a:p>
            <a:pPr algn="l"/>
            <a:r>
              <a:rPr lang="en-US" dirty="0"/>
              <a:t>University of Leicester</a:t>
            </a:r>
          </a:p>
        </p:txBody>
      </p:sp>
      <p:sp>
        <p:nvSpPr>
          <p:cNvPr id="16" name="Content Placeholder 3"/>
          <p:cNvSpPr>
            <a:spLocks noGrp="1"/>
          </p:cNvSpPr>
          <p:nvPr>
            <p:ph sz="half" idx="2"/>
          </p:nvPr>
        </p:nvSpPr>
        <p:spPr>
          <a:xfrm>
            <a:off x="457200" y="1556792"/>
            <a:ext cx="4040188" cy="4497361"/>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1"/>
          </p:nvPr>
        </p:nvSpPr>
        <p:spPr>
          <a:xfrm>
            <a:off x="4645025" y="1556792"/>
            <a:ext cx="4041775" cy="4497361"/>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15224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tx2"/>
                </a:solidFill>
                <a:latin typeface="+mj-lt"/>
              </a:defRPr>
            </a:lvl1pPr>
          </a:lstStyle>
          <a:p>
            <a:r>
              <a:rPr lang="en-US" noProof="0"/>
              <a:t>Click to edit Master title style</a:t>
            </a:r>
            <a:endParaRPr lang="en-GB" noProof="0" dirty="0"/>
          </a:p>
        </p:txBody>
      </p:sp>
      <p:sp>
        <p:nvSpPr>
          <p:cNvPr id="12"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solidFill>
              </a:defRPr>
            </a:lvl1pPr>
          </a:lstStyle>
          <a:p>
            <a:pPr algn="l"/>
            <a:r>
              <a:rPr lang="en-US" dirty="0"/>
              <a:t>University of Leicester</a:t>
            </a:r>
          </a:p>
        </p:txBody>
      </p:sp>
      <p:sp>
        <p:nvSpPr>
          <p:cNvPr id="15" name="Text Placeholder 2"/>
          <p:cNvSpPr>
            <a:spLocks noGrp="1"/>
          </p:cNvSpPr>
          <p:nvPr>
            <p:ph type="body" idx="1"/>
          </p:nvPr>
        </p:nvSpPr>
        <p:spPr>
          <a:xfrm>
            <a:off x="457200" y="1463103"/>
            <a:ext cx="4040188" cy="639762"/>
          </a:xfrm>
        </p:spPr>
        <p:txBody>
          <a:bodyPr anchor="ct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2"/>
          </p:nvPr>
        </p:nvSpPr>
        <p:spPr>
          <a:xfrm>
            <a:off x="457200" y="2102865"/>
            <a:ext cx="4040188" cy="3951288"/>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0"/>
          </p:nvPr>
        </p:nvSpPr>
        <p:spPr>
          <a:xfrm>
            <a:off x="4645025" y="1463103"/>
            <a:ext cx="4041775" cy="639762"/>
          </a:xfrm>
        </p:spPr>
        <p:txBody>
          <a:bodyPr anchor="ct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p:cNvSpPr>
            <a:spLocks noGrp="1"/>
          </p:cNvSpPr>
          <p:nvPr>
            <p:ph sz="quarter" idx="11"/>
          </p:nvPr>
        </p:nvSpPr>
        <p:spPr>
          <a:xfrm>
            <a:off x="4645025" y="2102865"/>
            <a:ext cx="4041775" cy="3951288"/>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139434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arge image lef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5868144" y="1700810"/>
            <a:ext cx="2962672" cy="765175"/>
          </a:xfrm>
        </p:spPr>
        <p:txBody>
          <a:bodyPr/>
          <a:lstStyle>
            <a:lvl1pPr>
              <a:defRPr b="0">
                <a:solidFill>
                  <a:schemeClr val="tx2"/>
                </a:solidFill>
                <a:latin typeface="+mj-lt"/>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868144" y="2708920"/>
            <a:ext cx="2962672" cy="3240360"/>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0" hasCustomPrompt="1"/>
          </p:nvPr>
        </p:nvSpPr>
        <p:spPr>
          <a:xfrm>
            <a:off x="0" y="0"/>
            <a:ext cx="5580112" cy="6858000"/>
          </a:xfrm>
        </p:spPr>
        <p:txBody>
          <a:bodyPr/>
          <a:lstStyle>
            <a:lvl1pPr marL="0" indent="0">
              <a:spcBef>
                <a:spcPts val="1400"/>
              </a:spcBef>
              <a:buClr>
                <a:schemeClr val="accent1"/>
              </a:buClr>
              <a:buNone/>
              <a:defRPr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15.5 x 19.1 cm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78984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arge image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10"/>
            <a:ext cx="2962672" cy="765175"/>
          </a:xfrm>
        </p:spPr>
        <p:txBody>
          <a:bodyPr/>
          <a:lstStyle>
            <a:lvl1pPr>
              <a:defRPr b="0">
                <a:solidFill>
                  <a:schemeClr val="tx2"/>
                </a:solidFill>
                <a:latin typeface="+mj-lt"/>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57200" y="2708920"/>
            <a:ext cx="2962672" cy="3240360"/>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0" hasCustomPrompt="1"/>
          </p:nvPr>
        </p:nvSpPr>
        <p:spPr>
          <a:xfrm>
            <a:off x="3563888" y="0"/>
            <a:ext cx="5580112" cy="6858000"/>
          </a:xfrm>
        </p:spPr>
        <p:txBody>
          <a:bodyPr/>
          <a:lstStyle>
            <a:lvl1pPr marL="0" marR="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pPr>
            <a:r>
              <a:rPr lang="en-GB" dirty="0"/>
              <a:t>Picture size 15.5 x 19.1 cm </a:t>
            </a:r>
          </a:p>
          <a:p>
            <a:pPr lvl="0"/>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14" y="6409782"/>
            <a:ext cx="1220057" cy="326302"/>
          </a:xfrm>
          <a:prstGeom prst="rect">
            <a:avLst/>
          </a:prstGeom>
        </p:spPr>
      </p:pic>
    </p:spTree>
    <p:extLst>
      <p:ext uri="{BB962C8B-B14F-4D97-AF65-F5344CB8AC3E}">
        <p14:creationId xmlns:p14="http://schemas.microsoft.com/office/powerpoint/2010/main" val="425851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79502"/>
            <a:ext cx="8229600"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a:t>Click to edit Master title style</a:t>
            </a:r>
            <a:endParaRPr lang="en-GB" noProof="0" dirty="0"/>
          </a:p>
        </p:txBody>
      </p:sp>
      <p:sp>
        <p:nvSpPr>
          <p:cNvPr id="1027" name="Rectangle 3"/>
          <p:cNvSpPr>
            <a:spLocks noGrp="1" noChangeArrowheads="1"/>
          </p:cNvSpPr>
          <p:nvPr>
            <p:ph type="body" idx="1"/>
          </p:nvPr>
        </p:nvSpPr>
        <p:spPr bwMode="auto">
          <a:xfrm>
            <a:off x="457200" y="1978025"/>
            <a:ext cx="8229600" cy="431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accent6"/>
                </a:solidFill>
              </a:defRPr>
            </a:lvl1pPr>
          </a:lstStyle>
          <a:p>
            <a:fld id="{58687779-E69B-7343-8F6F-422D6150DAE5}" type="slidenum">
              <a:rPr lang="en-US" smtClean="0"/>
              <a:pPr/>
              <a:t>‹#›</a:t>
            </a:fld>
            <a:endParaRPr lang="en-US" dirty="0"/>
          </a:p>
        </p:txBody>
      </p:sp>
      <p:sp>
        <p:nvSpPr>
          <p:cNvPr id="7"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accent6"/>
                </a:solidFill>
              </a:defRPr>
            </a:lvl1pPr>
          </a:lstStyle>
          <a:p>
            <a:pPr algn="l"/>
            <a:r>
              <a:rPr lang="en-US" dirty="0"/>
              <a:t>University of Leicester</a:t>
            </a:r>
          </a:p>
        </p:txBody>
      </p:sp>
    </p:spTree>
    <p:extLst>
      <p:ext uri="{BB962C8B-B14F-4D97-AF65-F5344CB8AC3E}">
        <p14:creationId xmlns:p14="http://schemas.microsoft.com/office/powerpoint/2010/main" val="53358674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52" r:id="rId4"/>
    <p:sldLayoutId id="2147483739" r:id="rId5"/>
    <p:sldLayoutId id="2147483756" r:id="rId6"/>
    <p:sldLayoutId id="2147483740" r:id="rId7"/>
    <p:sldLayoutId id="2147483749" r:id="rId8"/>
    <p:sldLayoutId id="2147483741" r:id="rId9"/>
    <p:sldLayoutId id="2147483743" r:id="rId10"/>
    <p:sldLayoutId id="2147483744" r:id="rId11"/>
    <p:sldLayoutId id="2147483745" r:id="rId12"/>
    <p:sldLayoutId id="2147483746"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rtl="0" eaLnBrk="1" fontAlgn="base" hangingPunct="1">
        <a:spcBef>
          <a:spcPct val="0"/>
        </a:spcBef>
        <a:spcAft>
          <a:spcPct val="0"/>
        </a:spcAft>
        <a:defRPr sz="3200" b="0">
          <a:solidFill>
            <a:schemeClr val="tx2"/>
          </a:solidFill>
          <a:latin typeface="+mj-lt"/>
          <a:ea typeface="+mj-ea"/>
          <a:cs typeface="+mj-cs"/>
        </a:defRPr>
      </a:lvl1pPr>
      <a:lvl2pPr algn="l" rtl="0" eaLnBrk="1" fontAlgn="base" hangingPunct="1">
        <a:spcBef>
          <a:spcPct val="0"/>
        </a:spcBef>
        <a:spcAft>
          <a:spcPct val="0"/>
        </a:spcAft>
        <a:defRPr sz="3600">
          <a:solidFill>
            <a:schemeClr val="bg1"/>
          </a:solidFill>
          <a:latin typeface="Trebuchet MS" pitchFamily="34" charset="0"/>
        </a:defRPr>
      </a:lvl2pPr>
      <a:lvl3pPr algn="l" rtl="0" eaLnBrk="1" fontAlgn="base" hangingPunct="1">
        <a:spcBef>
          <a:spcPct val="0"/>
        </a:spcBef>
        <a:spcAft>
          <a:spcPct val="0"/>
        </a:spcAft>
        <a:defRPr sz="3600">
          <a:solidFill>
            <a:schemeClr val="bg1"/>
          </a:solidFill>
          <a:latin typeface="Trebuchet MS" pitchFamily="34" charset="0"/>
        </a:defRPr>
      </a:lvl3pPr>
      <a:lvl4pPr algn="l" rtl="0" eaLnBrk="1" fontAlgn="base" hangingPunct="1">
        <a:spcBef>
          <a:spcPct val="0"/>
        </a:spcBef>
        <a:spcAft>
          <a:spcPct val="0"/>
        </a:spcAft>
        <a:defRPr sz="3600">
          <a:solidFill>
            <a:schemeClr val="bg1"/>
          </a:solidFill>
          <a:latin typeface="Trebuchet MS" pitchFamily="34" charset="0"/>
        </a:defRPr>
      </a:lvl4pPr>
      <a:lvl5pPr algn="l" rtl="0" eaLnBrk="1" fontAlgn="base" hangingPunct="1">
        <a:spcBef>
          <a:spcPct val="0"/>
        </a:spcBef>
        <a:spcAft>
          <a:spcPct val="0"/>
        </a:spcAft>
        <a:defRPr sz="3600">
          <a:solidFill>
            <a:schemeClr val="bg1"/>
          </a:solidFill>
          <a:latin typeface="Trebuchet MS" pitchFamily="34" charset="0"/>
        </a:defRPr>
      </a:lvl5pPr>
      <a:lvl6pPr marL="457200" algn="l" rtl="0" eaLnBrk="1" fontAlgn="base" hangingPunct="1">
        <a:spcBef>
          <a:spcPct val="0"/>
        </a:spcBef>
        <a:spcAft>
          <a:spcPct val="0"/>
        </a:spcAft>
        <a:defRPr sz="3600">
          <a:solidFill>
            <a:schemeClr val="bg1"/>
          </a:solidFill>
          <a:latin typeface="Trebuchet MS" pitchFamily="34" charset="0"/>
        </a:defRPr>
      </a:lvl6pPr>
      <a:lvl7pPr marL="914400" algn="l" rtl="0" eaLnBrk="1" fontAlgn="base" hangingPunct="1">
        <a:spcBef>
          <a:spcPct val="0"/>
        </a:spcBef>
        <a:spcAft>
          <a:spcPct val="0"/>
        </a:spcAft>
        <a:defRPr sz="3600">
          <a:solidFill>
            <a:schemeClr val="bg1"/>
          </a:solidFill>
          <a:latin typeface="Trebuchet MS" pitchFamily="34" charset="0"/>
        </a:defRPr>
      </a:lvl7pPr>
      <a:lvl8pPr marL="1371600" algn="l" rtl="0" eaLnBrk="1" fontAlgn="base" hangingPunct="1">
        <a:spcBef>
          <a:spcPct val="0"/>
        </a:spcBef>
        <a:spcAft>
          <a:spcPct val="0"/>
        </a:spcAft>
        <a:defRPr sz="3600">
          <a:solidFill>
            <a:schemeClr val="bg1"/>
          </a:solidFill>
          <a:latin typeface="Trebuchet MS" pitchFamily="34" charset="0"/>
        </a:defRPr>
      </a:lvl8pPr>
      <a:lvl9pPr marL="1828800" algn="l" rtl="0" eaLnBrk="1" fontAlgn="base" hangingPunct="1">
        <a:spcBef>
          <a:spcPct val="0"/>
        </a:spcBef>
        <a:spcAft>
          <a:spcPct val="0"/>
        </a:spcAft>
        <a:defRPr sz="3600">
          <a:solidFill>
            <a:schemeClr val="bg1"/>
          </a:solidFill>
          <a:latin typeface="Trebuchet MS" pitchFamily="34" charset="0"/>
        </a:defRPr>
      </a:lvl9pPr>
    </p:titleStyle>
    <p:bodyStyle>
      <a:lvl1pPr marL="269875" indent="-269875" algn="l" rtl="0" eaLnBrk="1" fontAlgn="base" hangingPunct="1">
        <a:spcBef>
          <a:spcPct val="20000"/>
        </a:spcBef>
        <a:spcAft>
          <a:spcPct val="0"/>
        </a:spcAft>
        <a:buClr>
          <a:schemeClr val="tx1"/>
        </a:buClr>
        <a:buFont typeface="Trebuchet MS"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1800">
          <a:solidFill>
            <a:schemeClr val="tx1"/>
          </a:solidFill>
          <a:latin typeface="+mn-lt"/>
        </a:defRPr>
      </a:lvl2pPr>
      <a:lvl3pPr marL="1143000" indent="-228600" algn="l" rtl="0" eaLnBrk="1" fontAlgn="base" hangingPunct="1">
        <a:spcBef>
          <a:spcPct val="20000"/>
        </a:spcBef>
        <a:spcAft>
          <a:spcPct val="0"/>
        </a:spcAft>
        <a:buClr>
          <a:schemeClr val="tx1"/>
        </a:buClr>
        <a:buChar char="•"/>
        <a:defRPr sz="1800">
          <a:solidFill>
            <a:schemeClr val="tx1"/>
          </a:solidFill>
          <a:latin typeface="+mn-lt"/>
        </a:defRPr>
      </a:lvl3pPr>
      <a:lvl4pPr marL="1600200" indent="-228600" algn="l" rtl="0" eaLnBrk="1" fontAlgn="base" hangingPunct="1">
        <a:spcBef>
          <a:spcPct val="20000"/>
        </a:spcBef>
        <a:spcAft>
          <a:spcPct val="0"/>
        </a:spcAft>
        <a:buClr>
          <a:schemeClr val="tx1"/>
        </a:buClr>
        <a:buChar char="–"/>
        <a:defRPr sz="1800">
          <a:solidFill>
            <a:schemeClr val="tx1"/>
          </a:solidFill>
          <a:latin typeface="+mn-lt"/>
        </a:defRPr>
      </a:lvl4pPr>
      <a:lvl5pPr marL="2057400" indent="-228600" algn="l" rtl="0" eaLnBrk="1" fontAlgn="base" hangingPunct="1">
        <a:spcBef>
          <a:spcPct val="20000"/>
        </a:spcBef>
        <a:spcAft>
          <a:spcPct val="0"/>
        </a:spcAft>
        <a:buClr>
          <a:schemeClr val="tx1"/>
        </a:buClr>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44208" y="332656"/>
            <a:ext cx="2304256" cy="629813"/>
          </a:xfrm>
          <a:prstGeom prst="rect">
            <a:avLst/>
          </a:prstGeom>
        </p:spPr>
      </p:pic>
      <p:pic>
        <p:nvPicPr>
          <p:cNvPr id="3" name="Content Placeholder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18864" y="1412776"/>
            <a:ext cx="8229600" cy="4629150"/>
          </a:xfrm>
        </p:spPr>
      </p:pic>
      <p:sp>
        <p:nvSpPr>
          <p:cNvPr id="4" name="TextBox 3"/>
          <p:cNvSpPr txBox="1"/>
          <p:nvPr/>
        </p:nvSpPr>
        <p:spPr>
          <a:xfrm>
            <a:off x="7524328" y="6071125"/>
            <a:ext cx="1224136" cy="246221"/>
          </a:xfrm>
          <a:prstGeom prst="rect">
            <a:avLst/>
          </a:prstGeom>
          <a:noFill/>
        </p:spPr>
        <p:txBody>
          <a:bodyPr wrap="square" rtlCol="0">
            <a:spAutoFit/>
          </a:bodyPr>
          <a:lstStyle/>
          <a:p>
            <a:pPr algn="r"/>
            <a:r>
              <a:rPr lang="en-US" sz="1000" b="1" dirty="0"/>
              <a:t>Credit: ULAS </a:t>
            </a:r>
          </a:p>
        </p:txBody>
      </p:sp>
    </p:spTree>
    <p:extLst>
      <p:ext uri="{BB962C8B-B14F-4D97-AF65-F5344CB8AC3E}">
        <p14:creationId xmlns:p14="http://schemas.microsoft.com/office/powerpoint/2010/main" val="194862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44208" y="332656"/>
            <a:ext cx="2304256" cy="629813"/>
          </a:xfrm>
          <a:prstGeom prst="rect">
            <a:avLst/>
          </a:prstGeom>
        </p:spPr>
      </p:pic>
      <p:pic>
        <p:nvPicPr>
          <p:cNvPr id="3" name="Content Placeholder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03848" y="2006163"/>
            <a:ext cx="4292465" cy="3917630"/>
          </a:xfrm>
        </p:spPr>
      </p:pic>
      <p:cxnSp>
        <p:nvCxnSpPr>
          <p:cNvPr id="4" name="Straight Arrow Connector 3">
            <a:extLst>
              <a:ext uri="{FF2B5EF4-FFF2-40B4-BE49-F238E27FC236}">
                <a16:creationId xmlns="" xmlns:a16="http://schemas.microsoft.com/office/drawing/2014/main" id="{E4B4C97B-EB26-41A5-AB1F-D553B8D501D8}"/>
              </a:ext>
            </a:extLst>
          </p:cNvPr>
          <p:cNvCxnSpPr/>
          <p:nvPr/>
        </p:nvCxnSpPr>
        <p:spPr>
          <a:xfrm flipV="1">
            <a:off x="2159732" y="5095665"/>
            <a:ext cx="2412268" cy="82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6"/>
          <p:cNvSpPr txBox="1">
            <a:spLocks noChangeArrowheads="1"/>
          </p:cNvSpPr>
          <p:nvPr/>
        </p:nvSpPr>
        <p:spPr bwMode="auto">
          <a:xfrm>
            <a:off x="539552" y="4509120"/>
            <a:ext cx="201622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Trebuchet MS" charset="0"/>
              <a:buChar char="•"/>
              <a:defRPr sz="2000">
                <a:solidFill>
                  <a:schemeClr val="tx1"/>
                </a:solidFill>
                <a:latin typeface="Arial" charset="0"/>
              </a:defRPr>
            </a:lvl1pPr>
            <a:lvl2pPr marL="742950" indent="-285750">
              <a:spcBef>
                <a:spcPct val="20000"/>
              </a:spcBef>
              <a:buClr>
                <a:schemeClr val="tx1"/>
              </a:buClr>
              <a:buChar char="–"/>
              <a:defRPr>
                <a:solidFill>
                  <a:schemeClr val="tx1"/>
                </a:solidFill>
                <a:latin typeface="Arial" charset="0"/>
              </a:defRPr>
            </a:lvl2pPr>
            <a:lvl3pPr marL="1143000" indent="-228600">
              <a:spcBef>
                <a:spcPct val="20000"/>
              </a:spcBef>
              <a:buClr>
                <a:schemeClr val="tx1"/>
              </a:buClr>
              <a:buChar char="•"/>
              <a:defRPr>
                <a:solidFill>
                  <a:schemeClr val="tx1"/>
                </a:solidFill>
                <a:latin typeface="Arial" charset="0"/>
              </a:defRPr>
            </a:lvl3pPr>
            <a:lvl4pPr marL="1600200" indent="-228600">
              <a:spcBef>
                <a:spcPct val="20000"/>
              </a:spcBef>
              <a:buClr>
                <a:schemeClr val="tx1"/>
              </a:buClr>
              <a:buChar char="–"/>
              <a:defRPr>
                <a:solidFill>
                  <a:schemeClr val="tx1"/>
                </a:solidFill>
                <a:latin typeface="Arial" charset="0"/>
              </a:defRPr>
            </a:lvl4pPr>
            <a:lvl5pPr marL="2057400" indent="-228600">
              <a:spcBef>
                <a:spcPct val="20000"/>
              </a:spcBef>
              <a:buClr>
                <a:schemeClr val="tx1"/>
              </a:buClr>
              <a:buChar char="»"/>
              <a:defRPr>
                <a:solidFill>
                  <a:schemeClr val="tx1"/>
                </a:solidFill>
                <a:latin typeface="Arial" charset="0"/>
              </a:defRPr>
            </a:lvl5pPr>
            <a:lvl6pPr marL="2514600" indent="-228600" eaLnBrk="0" fontAlgn="base" hangingPunct="0">
              <a:spcBef>
                <a:spcPct val="20000"/>
              </a:spcBef>
              <a:spcAft>
                <a:spcPct val="0"/>
              </a:spcAft>
              <a:buClr>
                <a:schemeClr val="tx1"/>
              </a:buClr>
              <a:buChar char="»"/>
              <a:defRPr>
                <a:solidFill>
                  <a:schemeClr val="tx1"/>
                </a:solidFill>
                <a:latin typeface="Arial" charset="0"/>
              </a:defRPr>
            </a:lvl6pPr>
            <a:lvl7pPr marL="2971800" indent="-228600" eaLnBrk="0" fontAlgn="base" hangingPunct="0">
              <a:spcBef>
                <a:spcPct val="20000"/>
              </a:spcBef>
              <a:spcAft>
                <a:spcPct val="0"/>
              </a:spcAft>
              <a:buClr>
                <a:schemeClr val="tx1"/>
              </a:buClr>
              <a:buChar char="»"/>
              <a:defRPr>
                <a:solidFill>
                  <a:schemeClr val="tx1"/>
                </a:solidFill>
                <a:latin typeface="Arial" charset="0"/>
              </a:defRPr>
            </a:lvl7pPr>
            <a:lvl8pPr marL="3429000" indent="-228600" eaLnBrk="0" fontAlgn="base" hangingPunct="0">
              <a:spcBef>
                <a:spcPct val="20000"/>
              </a:spcBef>
              <a:spcAft>
                <a:spcPct val="0"/>
              </a:spcAft>
              <a:buClr>
                <a:schemeClr val="tx1"/>
              </a:buClr>
              <a:buChar char="»"/>
              <a:defRPr>
                <a:solidFill>
                  <a:schemeClr val="tx1"/>
                </a:solidFill>
                <a:latin typeface="Arial" charset="0"/>
              </a:defRPr>
            </a:lvl8pPr>
            <a:lvl9pPr marL="3886200" indent="-228600" eaLnBrk="0" fontAlgn="base" hangingPunct="0">
              <a:spcBef>
                <a:spcPct val="20000"/>
              </a:spcBef>
              <a:spcAft>
                <a:spcPct val="0"/>
              </a:spcAft>
              <a:buClr>
                <a:schemeClr val="tx1"/>
              </a:buClr>
              <a:buChar char="»"/>
              <a:defRPr>
                <a:solidFill>
                  <a:schemeClr val="tx1"/>
                </a:solidFill>
                <a:latin typeface="Arial" charset="0"/>
              </a:defRPr>
            </a:lvl9pPr>
          </a:lstStyle>
          <a:p>
            <a:pPr>
              <a:lnSpc>
                <a:spcPct val="150000"/>
              </a:lnSpc>
              <a:spcBef>
                <a:spcPct val="0"/>
              </a:spcBef>
              <a:buClrTx/>
              <a:buFontTx/>
              <a:buNone/>
            </a:pPr>
            <a:r>
              <a:rPr lang="en-GB" altLang="en-US" sz="1800" b="1" dirty="0"/>
              <a:t>Western Road</a:t>
            </a:r>
          </a:p>
          <a:p>
            <a:pPr>
              <a:lnSpc>
                <a:spcPct val="150000"/>
              </a:lnSpc>
              <a:spcBef>
                <a:spcPct val="0"/>
              </a:spcBef>
              <a:buClrTx/>
              <a:buFontTx/>
              <a:buNone/>
            </a:pPr>
            <a:r>
              <a:rPr lang="en-GB" altLang="en-US" sz="1800" b="1" dirty="0"/>
              <a:t>Roman cemetery</a:t>
            </a:r>
          </a:p>
        </p:txBody>
      </p:sp>
      <p:sp>
        <p:nvSpPr>
          <p:cNvPr id="7" name="TextBox 8"/>
          <p:cNvSpPr txBox="1">
            <a:spLocks noChangeArrowheads="1"/>
          </p:cNvSpPr>
          <p:nvPr/>
        </p:nvSpPr>
        <p:spPr bwMode="auto">
          <a:xfrm>
            <a:off x="323528" y="1273478"/>
            <a:ext cx="280831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Trebuchet MS" charset="0"/>
              <a:buChar char="•"/>
              <a:defRPr sz="2000">
                <a:solidFill>
                  <a:schemeClr val="tx1"/>
                </a:solidFill>
                <a:latin typeface="Arial" charset="0"/>
              </a:defRPr>
            </a:lvl1pPr>
            <a:lvl2pPr marL="742950" indent="-285750">
              <a:spcBef>
                <a:spcPct val="20000"/>
              </a:spcBef>
              <a:buClr>
                <a:schemeClr val="tx1"/>
              </a:buClr>
              <a:buChar char="–"/>
              <a:defRPr>
                <a:solidFill>
                  <a:schemeClr val="tx1"/>
                </a:solidFill>
                <a:latin typeface="Arial" charset="0"/>
              </a:defRPr>
            </a:lvl2pPr>
            <a:lvl3pPr marL="1143000" indent="-228600">
              <a:spcBef>
                <a:spcPct val="20000"/>
              </a:spcBef>
              <a:buClr>
                <a:schemeClr val="tx1"/>
              </a:buClr>
              <a:buChar char="•"/>
              <a:defRPr>
                <a:solidFill>
                  <a:schemeClr val="tx1"/>
                </a:solidFill>
                <a:latin typeface="Arial" charset="0"/>
              </a:defRPr>
            </a:lvl3pPr>
            <a:lvl4pPr marL="1600200" indent="-228600">
              <a:spcBef>
                <a:spcPct val="20000"/>
              </a:spcBef>
              <a:buClr>
                <a:schemeClr val="tx1"/>
              </a:buClr>
              <a:buChar char="–"/>
              <a:defRPr>
                <a:solidFill>
                  <a:schemeClr val="tx1"/>
                </a:solidFill>
                <a:latin typeface="Arial" charset="0"/>
              </a:defRPr>
            </a:lvl4pPr>
            <a:lvl5pPr marL="2057400" indent="-228600">
              <a:spcBef>
                <a:spcPct val="20000"/>
              </a:spcBef>
              <a:buClr>
                <a:schemeClr val="tx1"/>
              </a:buClr>
              <a:buChar char="»"/>
              <a:defRPr>
                <a:solidFill>
                  <a:schemeClr val="tx1"/>
                </a:solidFill>
                <a:latin typeface="Arial" charset="0"/>
              </a:defRPr>
            </a:lvl5pPr>
            <a:lvl6pPr marL="2514600" indent="-228600" eaLnBrk="0" fontAlgn="base" hangingPunct="0">
              <a:spcBef>
                <a:spcPct val="20000"/>
              </a:spcBef>
              <a:spcAft>
                <a:spcPct val="0"/>
              </a:spcAft>
              <a:buClr>
                <a:schemeClr val="tx1"/>
              </a:buClr>
              <a:buChar char="»"/>
              <a:defRPr>
                <a:solidFill>
                  <a:schemeClr val="tx1"/>
                </a:solidFill>
                <a:latin typeface="Arial" charset="0"/>
              </a:defRPr>
            </a:lvl6pPr>
            <a:lvl7pPr marL="2971800" indent="-228600" eaLnBrk="0" fontAlgn="base" hangingPunct="0">
              <a:spcBef>
                <a:spcPct val="20000"/>
              </a:spcBef>
              <a:spcAft>
                <a:spcPct val="0"/>
              </a:spcAft>
              <a:buClr>
                <a:schemeClr val="tx1"/>
              </a:buClr>
              <a:buChar char="»"/>
              <a:defRPr>
                <a:solidFill>
                  <a:schemeClr val="tx1"/>
                </a:solidFill>
                <a:latin typeface="Arial" charset="0"/>
              </a:defRPr>
            </a:lvl7pPr>
            <a:lvl8pPr marL="3429000" indent="-228600" eaLnBrk="0" fontAlgn="base" hangingPunct="0">
              <a:spcBef>
                <a:spcPct val="20000"/>
              </a:spcBef>
              <a:spcAft>
                <a:spcPct val="0"/>
              </a:spcAft>
              <a:buClr>
                <a:schemeClr val="tx1"/>
              </a:buClr>
              <a:buChar char="»"/>
              <a:defRPr>
                <a:solidFill>
                  <a:schemeClr val="tx1"/>
                </a:solidFill>
                <a:latin typeface="Arial" charset="0"/>
              </a:defRPr>
            </a:lvl8pPr>
            <a:lvl9pPr marL="3886200" indent="-228600" eaLnBrk="0" fontAlgn="base" hangingPunct="0">
              <a:spcBef>
                <a:spcPct val="20000"/>
              </a:spcBef>
              <a:spcAft>
                <a:spcPct val="0"/>
              </a:spcAft>
              <a:buClr>
                <a:schemeClr val="tx1"/>
              </a:buClr>
              <a:buChar char="»"/>
              <a:defRPr>
                <a:solidFill>
                  <a:schemeClr val="tx1"/>
                </a:solidFill>
                <a:latin typeface="Arial" charset="0"/>
              </a:defRPr>
            </a:lvl9pPr>
          </a:lstStyle>
          <a:p>
            <a:pPr>
              <a:lnSpc>
                <a:spcPct val="150000"/>
              </a:lnSpc>
              <a:spcBef>
                <a:spcPct val="0"/>
              </a:spcBef>
              <a:buClrTx/>
              <a:buFontTx/>
              <a:buNone/>
            </a:pPr>
            <a:r>
              <a:rPr lang="en-GB" altLang="en-US" sz="1800" b="1" dirty="0"/>
              <a:t>Vine Street house</a:t>
            </a:r>
          </a:p>
          <a:p>
            <a:pPr>
              <a:lnSpc>
                <a:spcPct val="150000"/>
              </a:lnSpc>
              <a:spcBef>
                <a:spcPct val="0"/>
              </a:spcBef>
              <a:buClrTx/>
              <a:buFontTx/>
              <a:buNone/>
            </a:pPr>
            <a:r>
              <a:rPr lang="en-GB" altLang="en-US" sz="1800" b="1" dirty="0"/>
              <a:t>home of Marcus, </a:t>
            </a:r>
            <a:r>
              <a:rPr lang="en-GB" altLang="en-US" sz="1800" b="1" dirty="0" err="1"/>
              <a:t>Servandus</a:t>
            </a:r>
            <a:r>
              <a:rPr lang="en-GB" altLang="en-US" sz="1800" b="1" dirty="0"/>
              <a:t>, Nigella </a:t>
            </a:r>
            <a:r>
              <a:rPr lang="en-GB" altLang="en-US" sz="1800" b="1" dirty="0" smtClean="0"/>
              <a:t>and the location of the</a:t>
            </a:r>
            <a:endParaRPr lang="en-GB" altLang="en-US" sz="1800" b="1" dirty="0"/>
          </a:p>
          <a:p>
            <a:pPr>
              <a:lnSpc>
                <a:spcPct val="150000"/>
              </a:lnSpc>
              <a:spcBef>
                <a:spcPct val="0"/>
              </a:spcBef>
              <a:buClrTx/>
              <a:buFontTx/>
              <a:buNone/>
            </a:pPr>
            <a:r>
              <a:rPr lang="en-GB" altLang="en-US" sz="1800" b="1" dirty="0"/>
              <a:t>curse tablets</a:t>
            </a:r>
          </a:p>
        </p:txBody>
      </p:sp>
      <p:cxnSp>
        <p:nvCxnSpPr>
          <p:cNvPr id="8" name="Straight Arrow Connector 7">
            <a:extLst>
              <a:ext uri="{FF2B5EF4-FFF2-40B4-BE49-F238E27FC236}">
                <a16:creationId xmlns="" xmlns:a16="http://schemas.microsoft.com/office/drawing/2014/main" id="{E1412878-8C6C-4AE4-8E55-D3F19D29FFB8}"/>
              </a:ext>
            </a:extLst>
          </p:cNvPr>
          <p:cNvCxnSpPr/>
          <p:nvPr/>
        </p:nvCxnSpPr>
        <p:spPr>
          <a:xfrm>
            <a:off x="1906851" y="1772816"/>
            <a:ext cx="3673261" cy="939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68321" y="6414976"/>
            <a:ext cx="1224136" cy="246221"/>
          </a:xfrm>
          <a:prstGeom prst="rect">
            <a:avLst/>
          </a:prstGeom>
          <a:noFill/>
        </p:spPr>
        <p:txBody>
          <a:bodyPr wrap="square" rtlCol="0">
            <a:spAutoFit/>
          </a:bodyPr>
          <a:lstStyle/>
          <a:p>
            <a:r>
              <a:rPr lang="en-US" sz="1000" b="1" dirty="0"/>
              <a:t>Credit: ULAS </a:t>
            </a:r>
          </a:p>
        </p:txBody>
      </p:sp>
    </p:spTree>
    <p:extLst>
      <p:ext uri="{BB962C8B-B14F-4D97-AF65-F5344CB8AC3E}">
        <p14:creationId xmlns:p14="http://schemas.microsoft.com/office/powerpoint/2010/main" val="143425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44208" y="620688"/>
            <a:ext cx="2304256" cy="629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628800"/>
            <a:ext cx="6732240" cy="4476223"/>
          </a:xfrm>
          <a:prstGeom prst="rect">
            <a:avLst/>
          </a:prstGeom>
        </p:spPr>
      </p:pic>
      <p:sp>
        <p:nvSpPr>
          <p:cNvPr id="7" name="TextBox 6"/>
          <p:cNvSpPr txBox="1"/>
          <p:nvPr/>
        </p:nvSpPr>
        <p:spPr>
          <a:xfrm>
            <a:off x="7740352" y="6525344"/>
            <a:ext cx="1008112" cy="246221"/>
          </a:xfrm>
          <a:prstGeom prst="rect">
            <a:avLst/>
          </a:prstGeom>
          <a:noFill/>
        </p:spPr>
        <p:txBody>
          <a:bodyPr wrap="square" rtlCol="0">
            <a:spAutoFit/>
          </a:bodyPr>
          <a:lstStyle/>
          <a:p>
            <a:r>
              <a:rPr lang="en-GB" sz="1000" b="1" dirty="0" smtClean="0"/>
              <a:t>Credit: ULAS</a:t>
            </a:r>
            <a:endParaRPr lang="en-GB" sz="1000" b="1" dirty="0"/>
          </a:p>
        </p:txBody>
      </p:sp>
    </p:spTree>
    <p:extLst>
      <p:ext uri="{BB962C8B-B14F-4D97-AF65-F5344CB8AC3E}">
        <p14:creationId xmlns:p14="http://schemas.microsoft.com/office/powerpoint/2010/main" val="24572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44208" y="332656"/>
            <a:ext cx="2304256" cy="629813"/>
          </a:xfrm>
          <a:prstGeom prst="rect">
            <a:avLst/>
          </a:prstGeom>
        </p:spPr>
      </p:pic>
      <p:sp>
        <p:nvSpPr>
          <p:cNvPr id="8" name="Rectangle 7"/>
          <p:cNvSpPr/>
          <p:nvPr/>
        </p:nvSpPr>
        <p:spPr>
          <a:xfrm>
            <a:off x="886514" y="986981"/>
            <a:ext cx="7670690" cy="592726"/>
          </a:xfrm>
          <a:prstGeom prst="rect">
            <a:avLst/>
          </a:prstGeom>
        </p:spPr>
        <p:txBody>
          <a:bodyPr wrap="none">
            <a:spAutoFit/>
          </a:bodyPr>
          <a:lstStyle/>
          <a:p>
            <a:pPr marL="0" marR="0" algn="ctr">
              <a:lnSpc>
                <a:spcPct val="107000"/>
              </a:lnSpc>
              <a:spcBef>
                <a:spcPts val="0"/>
              </a:spcBef>
              <a:spcAft>
                <a:spcPts val="800"/>
              </a:spcAft>
            </a:pPr>
            <a:r>
              <a:rPr lang="en-GB" sz="3200" b="1" dirty="0"/>
              <a:t>What </a:t>
            </a:r>
            <a:r>
              <a:rPr lang="en-GB" sz="3200" b="1" dirty="0">
                <a:solidFill>
                  <a:srgbClr val="008CA8"/>
                </a:solidFill>
              </a:rPr>
              <a:t>questions </a:t>
            </a:r>
            <a:r>
              <a:rPr lang="en-GB" sz="3200" b="1" dirty="0"/>
              <a:t>can we ask an object?</a:t>
            </a:r>
            <a:endParaRPr lang="en-GB" sz="3200" b="1" dirty="0">
              <a:effectLst/>
              <a:latin typeface="Calibri" charset="0"/>
              <a:ea typeface="Calibri" charset="0"/>
              <a:cs typeface="Times New Roman" charset="0"/>
            </a:endParaRPr>
          </a:p>
        </p:txBody>
      </p:sp>
      <p:sp>
        <p:nvSpPr>
          <p:cNvPr id="9" name="Rectangle 8"/>
          <p:cNvSpPr/>
          <p:nvPr/>
        </p:nvSpPr>
        <p:spPr>
          <a:xfrm>
            <a:off x="251520" y="1665813"/>
            <a:ext cx="4320480" cy="5147563"/>
          </a:xfrm>
          <a:prstGeom prst="rect">
            <a:avLst/>
          </a:prstGeom>
        </p:spPr>
        <p:txBody>
          <a:bodyPr wrap="square">
            <a:spAutoFit/>
          </a:bodyPr>
          <a:lstStyle/>
          <a:p>
            <a:pPr>
              <a:lnSpc>
                <a:spcPct val="150000"/>
              </a:lnSpc>
              <a:spcBef>
                <a:spcPts val="0"/>
              </a:spcBef>
              <a:spcAft>
                <a:spcPts val="0"/>
              </a:spcAft>
            </a:pPr>
            <a:r>
              <a:rPr lang="en-GB" sz="1600" b="1" dirty="0">
                <a:latin typeface="+mn-lt"/>
              </a:rPr>
              <a:t>What is it?</a:t>
            </a:r>
            <a:endParaRPr lang="en-GB" sz="1600" dirty="0">
              <a:latin typeface="+mn-lt"/>
              <a:ea typeface="Calibri" charset="0"/>
              <a:cs typeface="Times New Roman" charset="0"/>
            </a:endParaRPr>
          </a:p>
          <a:p>
            <a:pPr marL="342900" lvl="0" indent="-342900">
              <a:lnSpc>
                <a:spcPct val="150000"/>
              </a:lnSpc>
              <a:spcBef>
                <a:spcPts val="0"/>
              </a:spcBef>
              <a:spcAft>
                <a:spcPts val="0"/>
              </a:spcAft>
              <a:buFont typeface="Trebuchet MS" charset="0"/>
              <a:buChar char="•"/>
              <a:tabLst>
                <a:tab pos="228600" algn="l"/>
              </a:tabLst>
            </a:pPr>
            <a:r>
              <a:rPr lang="en-GB" sz="1600" dirty="0">
                <a:latin typeface="+mn-lt"/>
              </a:rPr>
              <a:t>What is it called?</a:t>
            </a:r>
            <a:endParaRPr lang="en-GB" sz="1600" dirty="0">
              <a:latin typeface="+mn-lt"/>
              <a:ea typeface="Times New Roman" charset="0"/>
            </a:endParaRPr>
          </a:p>
          <a:p>
            <a:pPr marL="342900" lvl="0" indent="-342900">
              <a:lnSpc>
                <a:spcPct val="150000"/>
              </a:lnSpc>
              <a:spcBef>
                <a:spcPts val="0"/>
              </a:spcBef>
              <a:spcAft>
                <a:spcPts val="0"/>
              </a:spcAft>
              <a:buFont typeface="Trebuchet MS" charset="0"/>
              <a:buChar char="•"/>
              <a:tabLst>
                <a:tab pos="228600" algn="l"/>
              </a:tabLst>
            </a:pPr>
            <a:r>
              <a:rPr lang="en-GB" sz="1600" dirty="0">
                <a:latin typeface="+mn-lt"/>
              </a:rPr>
              <a:t>What is or was it used for?</a:t>
            </a:r>
            <a:endParaRPr lang="en-GB" sz="1600" dirty="0">
              <a:latin typeface="+mn-lt"/>
              <a:ea typeface="Times New Roman" charset="0"/>
            </a:endParaRPr>
          </a:p>
          <a:p>
            <a:pPr marL="342900" lvl="0" indent="-342900">
              <a:lnSpc>
                <a:spcPct val="150000"/>
              </a:lnSpc>
              <a:spcBef>
                <a:spcPts val="0"/>
              </a:spcBef>
              <a:spcAft>
                <a:spcPts val="0"/>
              </a:spcAft>
              <a:buFont typeface="Trebuchet MS" charset="0"/>
              <a:buChar char="•"/>
              <a:tabLst>
                <a:tab pos="228600" algn="l"/>
              </a:tabLst>
            </a:pPr>
            <a:r>
              <a:rPr lang="en-GB" sz="1600" dirty="0">
                <a:latin typeface="+mn-lt"/>
              </a:rPr>
              <a:t>Does it have more than one function?</a:t>
            </a:r>
          </a:p>
          <a:p>
            <a:pPr lvl="0">
              <a:lnSpc>
                <a:spcPct val="150000"/>
              </a:lnSpc>
              <a:spcBef>
                <a:spcPts val="0"/>
              </a:spcBef>
              <a:spcAft>
                <a:spcPts val="0"/>
              </a:spcAft>
              <a:tabLst>
                <a:tab pos="228600" algn="l"/>
              </a:tabLst>
            </a:pPr>
            <a:endParaRPr lang="en-GB" sz="1600" dirty="0">
              <a:latin typeface="+mn-lt"/>
              <a:ea typeface="Calibri" charset="0"/>
              <a:cs typeface="Times New Roman" charset="0"/>
            </a:endParaRPr>
          </a:p>
          <a:p>
            <a:pPr>
              <a:lnSpc>
                <a:spcPct val="150000"/>
              </a:lnSpc>
              <a:spcBef>
                <a:spcPts val="0"/>
              </a:spcBef>
              <a:spcAft>
                <a:spcPts val="0"/>
              </a:spcAft>
            </a:pPr>
            <a:r>
              <a:rPr lang="en-GB" sz="1600" b="1" dirty="0">
                <a:latin typeface="+mn-lt"/>
                <a:ea typeface="Calibri" charset="0"/>
                <a:cs typeface="Times New Roman" charset="0"/>
              </a:rPr>
              <a:t>What does it look and feel like?</a:t>
            </a:r>
            <a:endParaRPr lang="en-GB" sz="1600" dirty="0">
              <a:latin typeface="+mn-lt"/>
              <a:ea typeface="Calibri" charset="0"/>
              <a:cs typeface="Times New Roman" charset="0"/>
            </a:endParaRPr>
          </a:p>
          <a:p>
            <a:pPr marL="342900" lvl="0" indent="-342900">
              <a:lnSpc>
                <a:spcPct val="150000"/>
              </a:lnSpc>
              <a:spcBef>
                <a:spcPts val="0"/>
              </a:spcBef>
              <a:spcAft>
                <a:spcPts val="0"/>
              </a:spcAft>
              <a:buFont typeface="Trebuchet MS" charset="0"/>
              <a:buChar char="•"/>
            </a:pPr>
            <a:r>
              <a:rPr lang="en-GB" sz="1600" dirty="0">
                <a:latin typeface="+mn-lt"/>
              </a:rPr>
              <a:t>How big is it?</a:t>
            </a:r>
            <a:endParaRPr lang="en-GB" sz="16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600" dirty="0">
                <a:latin typeface="+mn-lt"/>
              </a:rPr>
              <a:t>What’s it made of?</a:t>
            </a:r>
            <a:endParaRPr lang="en-GB" sz="16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600" dirty="0">
                <a:latin typeface="+mn-lt"/>
              </a:rPr>
              <a:t>What’s its shape, smell, and sound?</a:t>
            </a:r>
            <a:endParaRPr lang="en-GB" sz="16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600" dirty="0">
                <a:latin typeface="+mn-lt"/>
              </a:rPr>
              <a:t>What colour is it?</a:t>
            </a:r>
            <a:endParaRPr lang="en-GB" sz="16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600" dirty="0">
                <a:latin typeface="+mn-lt"/>
              </a:rPr>
              <a:t>Is it complete?</a:t>
            </a:r>
            <a:endParaRPr lang="en-GB" sz="16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600" dirty="0">
                <a:latin typeface="+mn-lt"/>
              </a:rPr>
              <a:t>Has it been altered, adapted, or mended?</a:t>
            </a:r>
            <a:endParaRPr lang="en-GB" sz="16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600" dirty="0">
                <a:latin typeface="+mn-lt"/>
              </a:rPr>
              <a:t>Is it worn?</a:t>
            </a:r>
            <a:endParaRPr lang="en-GB" sz="1600" dirty="0">
              <a:latin typeface="+mn-lt"/>
              <a:ea typeface="Calibri" charset="0"/>
              <a:cs typeface="Times New Roman" charset="0"/>
            </a:endParaRPr>
          </a:p>
          <a:p>
            <a:pPr>
              <a:lnSpc>
                <a:spcPct val="150000"/>
              </a:lnSpc>
              <a:spcBef>
                <a:spcPts val="0"/>
              </a:spcBef>
              <a:spcAft>
                <a:spcPts val="0"/>
              </a:spcAft>
            </a:pPr>
            <a:endParaRPr lang="en-GB" sz="1100" dirty="0">
              <a:latin typeface="+mn-lt"/>
              <a:ea typeface="Times New Roman" charset="0"/>
            </a:endParaRPr>
          </a:p>
        </p:txBody>
      </p:sp>
      <p:sp>
        <p:nvSpPr>
          <p:cNvPr id="2" name="TextBox 1">
            <a:extLst>
              <a:ext uri="{FF2B5EF4-FFF2-40B4-BE49-F238E27FC236}">
                <a16:creationId xmlns:a16="http://schemas.microsoft.com/office/drawing/2014/main" xmlns="" id="{3B9ECFB8-1F3C-5E41-8CE7-ACD1E5461942}"/>
              </a:ext>
            </a:extLst>
          </p:cNvPr>
          <p:cNvSpPr txBox="1"/>
          <p:nvPr/>
        </p:nvSpPr>
        <p:spPr>
          <a:xfrm>
            <a:off x="4572000" y="1665813"/>
            <a:ext cx="4572000" cy="2632003"/>
          </a:xfrm>
          <a:prstGeom prst="rect">
            <a:avLst/>
          </a:prstGeom>
          <a:noFill/>
        </p:spPr>
        <p:txBody>
          <a:bodyPr wrap="square" rtlCol="0">
            <a:spAutoFit/>
          </a:bodyPr>
          <a:lstStyle/>
          <a:p>
            <a:pPr>
              <a:lnSpc>
                <a:spcPct val="150000"/>
              </a:lnSpc>
              <a:spcBef>
                <a:spcPts val="0"/>
              </a:spcBef>
              <a:spcAft>
                <a:spcPts val="0"/>
              </a:spcAft>
            </a:pPr>
            <a:r>
              <a:rPr lang="en-GB" sz="1600" b="1" dirty="0"/>
              <a:t>How was it made?</a:t>
            </a:r>
            <a:endParaRPr lang="en-GB" sz="1600" dirty="0">
              <a:ea typeface="Calibri" charset="0"/>
              <a:cs typeface="Times New Roman" charset="0"/>
            </a:endParaRPr>
          </a:p>
          <a:p>
            <a:pPr marL="342900" lvl="0" indent="-342900">
              <a:lnSpc>
                <a:spcPct val="150000"/>
              </a:lnSpc>
              <a:spcBef>
                <a:spcPts val="0"/>
              </a:spcBef>
              <a:spcAft>
                <a:spcPts val="0"/>
              </a:spcAft>
              <a:buFont typeface="Trebuchet MS" charset="0"/>
              <a:buChar char="•"/>
              <a:tabLst>
                <a:tab pos="365760" algn="l"/>
              </a:tabLst>
            </a:pPr>
            <a:r>
              <a:rPr lang="en-GB" sz="1600" dirty="0"/>
              <a:t>Who made it?</a:t>
            </a:r>
            <a:endParaRPr lang="en-GB" sz="1600" dirty="0">
              <a:ea typeface="Times New Roman" charset="0"/>
            </a:endParaRPr>
          </a:p>
          <a:p>
            <a:pPr marL="342900" lvl="0" indent="-342900">
              <a:lnSpc>
                <a:spcPct val="150000"/>
              </a:lnSpc>
              <a:spcBef>
                <a:spcPts val="0"/>
              </a:spcBef>
              <a:spcAft>
                <a:spcPts val="0"/>
              </a:spcAft>
              <a:buFont typeface="Trebuchet MS" charset="0"/>
              <a:buChar char="•"/>
              <a:tabLst>
                <a:tab pos="365760" algn="l"/>
              </a:tabLst>
            </a:pPr>
            <a:r>
              <a:rPr lang="en-GB" sz="1600" dirty="0"/>
              <a:t>How was it made?</a:t>
            </a:r>
            <a:endParaRPr lang="en-GB" sz="1600" dirty="0">
              <a:ea typeface="Times New Roman" charset="0"/>
            </a:endParaRPr>
          </a:p>
          <a:p>
            <a:pPr marL="342900" lvl="0" indent="-342900">
              <a:lnSpc>
                <a:spcPct val="150000"/>
              </a:lnSpc>
              <a:spcBef>
                <a:spcPts val="0"/>
              </a:spcBef>
              <a:spcAft>
                <a:spcPts val="0"/>
              </a:spcAft>
              <a:buFont typeface="Trebuchet MS" charset="0"/>
              <a:buChar char="•"/>
              <a:tabLst>
                <a:tab pos="365760" algn="l"/>
              </a:tabLst>
            </a:pPr>
            <a:r>
              <a:rPr lang="en-GB" sz="1600" dirty="0"/>
              <a:t>Is it hand or machine made?</a:t>
            </a:r>
            <a:endParaRPr lang="en-GB" sz="1600" dirty="0">
              <a:ea typeface="Times New Roman" charset="0"/>
            </a:endParaRPr>
          </a:p>
          <a:p>
            <a:pPr marL="342900" lvl="0" indent="-342900">
              <a:lnSpc>
                <a:spcPct val="150000"/>
              </a:lnSpc>
              <a:spcBef>
                <a:spcPts val="0"/>
              </a:spcBef>
              <a:spcAft>
                <a:spcPts val="0"/>
              </a:spcAft>
              <a:buFont typeface="Trebuchet MS" charset="0"/>
              <a:buChar char="•"/>
              <a:tabLst>
                <a:tab pos="365760" algn="l"/>
              </a:tabLst>
            </a:pPr>
            <a:r>
              <a:rPr lang="en-GB" sz="1600" dirty="0"/>
              <a:t>Does it have parts?</a:t>
            </a:r>
            <a:endParaRPr lang="en-GB" sz="1600" dirty="0">
              <a:ea typeface="Times New Roman" charset="0"/>
            </a:endParaRPr>
          </a:p>
          <a:p>
            <a:pPr marL="342900" lvl="0" indent="-342900">
              <a:lnSpc>
                <a:spcPct val="150000"/>
              </a:lnSpc>
              <a:spcBef>
                <a:spcPts val="0"/>
              </a:spcBef>
              <a:spcAft>
                <a:spcPts val="0"/>
              </a:spcAft>
              <a:buFont typeface="Trebuchet MS" charset="0"/>
              <a:buChar char="•"/>
              <a:tabLst>
                <a:tab pos="365760" algn="l"/>
              </a:tabLst>
            </a:pPr>
            <a:r>
              <a:rPr lang="en-GB" sz="1600" dirty="0"/>
              <a:t>What does it tell you about the maker’s technical skill?</a:t>
            </a:r>
            <a:endParaRPr lang="en-US" sz="1600" dirty="0"/>
          </a:p>
        </p:txBody>
      </p:sp>
    </p:spTree>
    <p:extLst>
      <p:ext uri="{BB962C8B-B14F-4D97-AF65-F5344CB8AC3E}">
        <p14:creationId xmlns:p14="http://schemas.microsoft.com/office/powerpoint/2010/main" val="215155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44208" y="332656"/>
            <a:ext cx="2304256" cy="629813"/>
          </a:xfrm>
          <a:prstGeom prst="rect">
            <a:avLst/>
          </a:prstGeom>
        </p:spPr>
      </p:pic>
      <p:sp>
        <p:nvSpPr>
          <p:cNvPr id="8" name="Rectangle 7"/>
          <p:cNvSpPr/>
          <p:nvPr/>
        </p:nvSpPr>
        <p:spPr>
          <a:xfrm>
            <a:off x="886514" y="986981"/>
            <a:ext cx="7670690" cy="592726"/>
          </a:xfrm>
          <a:prstGeom prst="rect">
            <a:avLst/>
          </a:prstGeom>
        </p:spPr>
        <p:txBody>
          <a:bodyPr wrap="none">
            <a:spAutoFit/>
          </a:bodyPr>
          <a:lstStyle/>
          <a:p>
            <a:pPr marL="0" marR="0" algn="ctr">
              <a:lnSpc>
                <a:spcPct val="107000"/>
              </a:lnSpc>
              <a:spcBef>
                <a:spcPts val="0"/>
              </a:spcBef>
              <a:spcAft>
                <a:spcPts val="800"/>
              </a:spcAft>
            </a:pPr>
            <a:r>
              <a:rPr lang="en-GB" sz="3200" b="1" dirty="0"/>
              <a:t>What </a:t>
            </a:r>
            <a:r>
              <a:rPr lang="en-GB" sz="3200" b="1" dirty="0">
                <a:solidFill>
                  <a:srgbClr val="008CA8"/>
                </a:solidFill>
              </a:rPr>
              <a:t>questions </a:t>
            </a:r>
            <a:r>
              <a:rPr lang="en-GB" sz="3200" b="1" dirty="0"/>
              <a:t>can we ask an object?</a:t>
            </a:r>
            <a:endParaRPr lang="en-GB" sz="3200" b="1" dirty="0">
              <a:effectLst/>
              <a:latin typeface="Calibri" charset="0"/>
              <a:ea typeface="Calibri" charset="0"/>
              <a:cs typeface="Times New Roman" charset="0"/>
            </a:endParaRPr>
          </a:p>
        </p:txBody>
      </p:sp>
      <p:sp>
        <p:nvSpPr>
          <p:cNvPr id="10" name="Rectangle 9"/>
          <p:cNvSpPr/>
          <p:nvPr/>
        </p:nvSpPr>
        <p:spPr>
          <a:xfrm>
            <a:off x="219616" y="1660607"/>
            <a:ext cx="4536504" cy="5262979"/>
          </a:xfrm>
          <a:prstGeom prst="rect">
            <a:avLst/>
          </a:prstGeom>
        </p:spPr>
        <p:txBody>
          <a:bodyPr wrap="square">
            <a:spAutoFit/>
          </a:bodyPr>
          <a:lstStyle/>
          <a:p>
            <a:pPr>
              <a:lnSpc>
                <a:spcPct val="150000"/>
              </a:lnSpc>
              <a:spcBef>
                <a:spcPts val="430"/>
              </a:spcBef>
              <a:spcAft>
                <a:spcPts val="0"/>
              </a:spcAft>
            </a:pPr>
            <a:r>
              <a:rPr lang="en-GB" sz="1400" b="1" dirty="0">
                <a:latin typeface="+mn-lt"/>
              </a:rPr>
              <a:t>Does the design suit its purpose?</a:t>
            </a:r>
            <a:endParaRPr lang="en-GB" sz="1400" dirty="0">
              <a:latin typeface="+mn-lt"/>
              <a:ea typeface="Calibri" charset="0"/>
              <a:cs typeface="Times New Roman" charset="0"/>
            </a:endParaRPr>
          </a:p>
          <a:p>
            <a:pPr marL="342900" lvl="0" indent="-342900">
              <a:lnSpc>
                <a:spcPct val="150000"/>
              </a:lnSpc>
              <a:spcBef>
                <a:spcPts val="0"/>
              </a:spcBef>
              <a:spcAft>
                <a:spcPts val="0"/>
              </a:spcAft>
              <a:buFont typeface="Trebuchet MS" charset="0"/>
              <a:buChar char="•"/>
              <a:tabLst>
                <a:tab pos="457200" algn="l"/>
              </a:tabLst>
            </a:pPr>
            <a:r>
              <a:rPr lang="en-GB" sz="1400" dirty="0">
                <a:latin typeface="+mn-lt"/>
              </a:rPr>
              <a:t>Were the best materials used?</a:t>
            </a:r>
          </a:p>
          <a:p>
            <a:pPr marL="342900" lvl="0" indent="-342900">
              <a:lnSpc>
                <a:spcPct val="150000"/>
              </a:lnSpc>
              <a:spcBef>
                <a:spcPts val="0"/>
              </a:spcBef>
              <a:spcAft>
                <a:spcPts val="0"/>
              </a:spcAft>
              <a:buFont typeface="Trebuchet MS" charset="0"/>
              <a:buChar char="•"/>
              <a:tabLst>
                <a:tab pos="457200" algn="l"/>
              </a:tabLst>
            </a:pPr>
            <a:r>
              <a:rPr lang="en-GB" sz="1400" dirty="0">
                <a:latin typeface="+mn-lt"/>
              </a:rPr>
              <a:t>How is it decorated?</a:t>
            </a:r>
          </a:p>
          <a:p>
            <a:pPr marL="342900" lvl="0" indent="-342900">
              <a:lnSpc>
                <a:spcPct val="150000"/>
              </a:lnSpc>
              <a:spcBef>
                <a:spcPts val="0"/>
              </a:spcBef>
              <a:spcAft>
                <a:spcPts val="0"/>
              </a:spcAft>
              <a:buFont typeface="Trebuchet MS" charset="0"/>
              <a:buChar char="•"/>
              <a:tabLst>
                <a:tab pos="457200" algn="l"/>
              </a:tabLst>
            </a:pPr>
            <a:r>
              <a:rPr lang="en-GB" sz="1400" dirty="0">
                <a:latin typeface="+mn-lt"/>
              </a:rPr>
              <a:t>What influenced its design and appearance?</a:t>
            </a:r>
          </a:p>
          <a:p>
            <a:pPr lvl="0">
              <a:lnSpc>
                <a:spcPct val="150000"/>
              </a:lnSpc>
              <a:spcBef>
                <a:spcPts val="0"/>
              </a:spcBef>
              <a:spcAft>
                <a:spcPts val="0"/>
              </a:spcAft>
              <a:tabLst>
                <a:tab pos="457200" algn="l"/>
              </a:tabLst>
            </a:pPr>
            <a:endParaRPr lang="en-GB" sz="1000" dirty="0">
              <a:latin typeface="+mn-lt"/>
            </a:endParaRPr>
          </a:p>
          <a:p>
            <a:pPr>
              <a:lnSpc>
                <a:spcPct val="150000"/>
              </a:lnSpc>
              <a:spcBef>
                <a:spcPts val="0"/>
              </a:spcBef>
              <a:spcAft>
                <a:spcPts val="0"/>
              </a:spcAft>
            </a:pPr>
            <a:r>
              <a:rPr lang="en-GB" sz="1400" b="1" dirty="0">
                <a:latin typeface="+mn-lt"/>
              </a:rPr>
              <a:t>What can it tell us about the society in which it was made?</a:t>
            </a:r>
            <a:endParaRPr lang="en-GB" sz="1400" dirty="0">
              <a:latin typeface="+mn-lt"/>
              <a:ea typeface="Calibri" charset="0"/>
              <a:cs typeface="Times New Roman" charset="0"/>
            </a:endParaRPr>
          </a:p>
          <a:p>
            <a:pPr marL="342900" lvl="0" indent="-342900">
              <a:lnSpc>
                <a:spcPct val="150000"/>
              </a:lnSpc>
              <a:spcBef>
                <a:spcPts val="0"/>
              </a:spcBef>
              <a:spcAft>
                <a:spcPts val="0"/>
              </a:spcAft>
              <a:buFont typeface="Trebuchet MS" charset="0"/>
              <a:buChar char="•"/>
            </a:pPr>
            <a:r>
              <a:rPr lang="en-GB" sz="1400" dirty="0">
                <a:latin typeface="+mn-lt"/>
              </a:rPr>
              <a:t>When was it made?</a:t>
            </a:r>
            <a:endParaRPr lang="en-GB" sz="14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400" dirty="0">
                <a:latin typeface="+mn-lt"/>
              </a:rPr>
              <a:t>Where was it made?</a:t>
            </a:r>
            <a:endParaRPr lang="en-GB" sz="14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400" dirty="0">
                <a:latin typeface="+mn-lt"/>
              </a:rPr>
              <a:t>Where was it used?</a:t>
            </a:r>
            <a:endParaRPr lang="en-GB" sz="14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400" dirty="0">
                <a:latin typeface="+mn-lt"/>
              </a:rPr>
              <a:t>Where was it found?</a:t>
            </a:r>
            <a:endParaRPr lang="en-GB" sz="14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400" dirty="0">
                <a:latin typeface="+mn-lt"/>
              </a:rPr>
              <a:t>Who made it?</a:t>
            </a:r>
            <a:endParaRPr lang="en-GB" sz="14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400" dirty="0">
                <a:latin typeface="+mn-lt"/>
              </a:rPr>
              <a:t>Who used it?</a:t>
            </a:r>
            <a:endParaRPr lang="en-GB" sz="14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400" dirty="0">
                <a:latin typeface="+mn-lt"/>
              </a:rPr>
              <a:t>Who owned it?</a:t>
            </a:r>
            <a:endParaRPr lang="en-GB" sz="1400" dirty="0">
              <a:latin typeface="+mn-lt"/>
              <a:ea typeface="Times New Roman" charset="0"/>
            </a:endParaRPr>
          </a:p>
          <a:p>
            <a:pPr marL="342900" lvl="0" indent="-342900">
              <a:lnSpc>
                <a:spcPct val="150000"/>
              </a:lnSpc>
              <a:spcBef>
                <a:spcPts val="0"/>
              </a:spcBef>
              <a:spcAft>
                <a:spcPts val="0"/>
              </a:spcAft>
              <a:buFont typeface="Trebuchet MS" charset="0"/>
              <a:buChar char="•"/>
            </a:pPr>
            <a:r>
              <a:rPr lang="en-GB" sz="1400" dirty="0">
                <a:latin typeface="+mn-lt"/>
              </a:rPr>
              <a:t>How does it compare to similar items from other cultures and time periods?</a:t>
            </a:r>
            <a:endParaRPr lang="en-GB" sz="1100" dirty="0">
              <a:latin typeface="+mn-lt"/>
              <a:ea typeface="Calibri" charset="0"/>
              <a:cs typeface="Times New Roman" charset="0"/>
            </a:endParaRPr>
          </a:p>
        </p:txBody>
      </p:sp>
      <p:sp>
        <p:nvSpPr>
          <p:cNvPr id="2" name="TextBox 1">
            <a:extLst>
              <a:ext uri="{FF2B5EF4-FFF2-40B4-BE49-F238E27FC236}">
                <a16:creationId xmlns:a16="http://schemas.microsoft.com/office/drawing/2014/main" xmlns="" id="{7004B759-3546-9A49-A879-785E0C26D77F}"/>
              </a:ext>
            </a:extLst>
          </p:cNvPr>
          <p:cNvSpPr txBox="1"/>
          <p:nvPr/>
        </p:nvSpPr>
        <p:spPr>
          <a:xfrm>
            <a:off x="4952292" y="1660607"/>
            <a:ext cx="3816424" cy="5170646"/>
          </a:xfrm>
          <a:prstGeom prst="rect">
            <a:avLst/>
          </a:prstGeom>
          <a:noFill/>
        </p:spPr>
        <p:txBody>
          <a:bodyPr wrap="square" rtlCol="0">
            <a:spAutoFit/>
          </a:bodyPr>
          <a:lstStyle/>
          <a:p>
            <a:pPr>
              <a:lnSpc>
                <a:spcPct val="150000"/>
              </a:lnSpc>
              <a:spcBef>
                <a:spcPts val="0"/>
              </a:spcBef>
              <a:spcAft>
                <a:spcPts val="0"/>
              </a:spcAft>
            </a:pPr>
            <a:r>
              <a:rPr lang="en-GB" sz="1400" b="1" dirty="0"/>
              <a:t>How was it valued?</a:t>
            </a:r>
            <a:endParaRPr lang="en-GB" sz="1400" dirty="0">
              <a:ea typeface="Calibri" charset="0"/>
              <a:cs typeface="Times New Roman" charset="0"/>
            </a:endParaRPr>
          </a:p>
          <a:p>
            <a:pPr marL="342900" lvl="0" indent="-342900">
              <a:lnSpc>
                <a:spcPct val="150000"/>
              </a:lnSpc>
              <a:spcBef>
                <a:spcPts val="0"/>
              </a:spcBef>
              <a:spcAft>
                <a:spcPts val="0"/>
              </a:spcAft>
              <a:buFont typeface="Trebuchet MS" charset="0"/>
              <a:buChar char="•"/>
              <a:tabLst>
                <a:tab pos="457200" algn="l"/>
              </a:tabLst>
            </a:pPr>
            <a:r>
              <a:rPr lang="en-GB" sz="1400" dirty="0"/>
              <a:t>What kind of value did it or does it have? (to the person who made it; to the person who used it)</a:t>
            </a:r>
          </a:p>
          <a:p>
            <a:pPr marL="342900" lvl="0" indent="-342900">
              <a:lnSpc>
                <a:spcPct val="150000"/>
              </a:lnSpc>
              <a:spcBef>
                <a:spcPts val="0"/>
              </a:spcBef>
              <a:spcAft>
                <a:spcPts val="0"/>
              </a:spcAft>
              <a:buFont typeface="Trebuchet MS" charset="0"/>
              <a:buChar char="•"/>
              <a:tabLst>
                <a:tab pos="457200" algn="l"/>
              </a:tabLst>
            </a:pPr>
            <a:r>
              <a:rPr lang="en-GB" sz="1400" dirty="0"/>
              <a:t>How does the object reflect the person, community, nation or culture at the time it was made?</a:t>
            </a:r>
          </a:p>
          <a:p>
            <a:pPr lvl="0">
              <a:lnSpc>
                <a:spcPct val="150000"/>
              </a:lnSpc>
              <a:spcBef>
                <a:spcPts val="0"/>
              </a:spcBef>
              <a:spcAft>
                <a:spcPts val="0"/>
              </a:spcAft>
              <a:tabLst>
                <a:tab pos="457200" algn="l"/>
              </a:tabLst>
            </a:pPr>
            <a:endParaRPr lang="en-GB" sz="1400" dirty="0"/>
          </a:p>
          <a:p>
            <a:pPr lvl="0">
              <a:lnSpc>
                <a:spcPct val="150000"/>
              </a:lnSpc>
              <a:spcBef>
                <a:spcPts val="0"/>
              </a:spcBef>
              <a:spcAft>
                <a:spcPts val="0"/>
              </a:spcAft>
              <a:tabLst>
                <a:tab pos="457200" algn="l"/>
              </a:tabLst>
            </a:pPr>
            <a:endParaRPr lang="en-GB" sz="1400" dirty="0"/>
          </a:p>
          <a:p>
            <a:pPr lvl="0">
              <a:lnSpc>
                <a:spcPct val="150000"/>
              </a:lnSpc>
              <a:spcBef>
                <a:spcPts val="0"/>
              </a:spcBef>
              <a:spcAft>
                <a:spcPts val="0"/>
              </a:spcAft>
              <a:tabLst>
                <a:tab pos="457200" algn="l"/>
              </a:tabLst>
            </a:pPr>
            <a:endParaRPr lang="en-GB" sz="1400" dirty="0"/>
          </a:p>
          <a:p>
            <a:pPr lvl="0">
              <a:lnSpc>
                <a:spcPct val="150000"/>
              </a:lnSpc>
              <a:spcBef>
                <a:spcPts val="0"/>
              </a:spcBef>
              <a:spcAft>
                <a:spcPts val="0"/>
              </a:spcAft>
              <a:tabLst>
                <a:tab pos="457200" algn="l"/>
              </a:tabLst>
            </a:pPr>
            <a:endParaRPr lang="en-GB" sz="1400" dirty="0"/>
          </a:p>
          <a:p>
            <a:pPr marL="342900" lvl="0" indent="-342900">
              <a:lnSpc>
                <a:spcPct val="150000"/>
              </a:lnSpc>
              <a:spcBef>
                <a:spcPts val="0"/>
              </a:spcBef>
              <a:spcAft>
                <a:spcPts val="0"/>
              </a:spcAft>
              <a:buFont typeface="Trebuchet MS" charset="0"/>
              <a:buChar char="•"/>
              <a:tabLst>
                <a:tab pos="457200" algn="l"/>
              </a:tabLst>
            </a:pPr>
            <a:endParaRPr lang="en-GB" sz="1400" dirty="0"/>
          </a:p>
          <a:p>
            <a:pPr>
              <a:spcAft>
                <a:spcPts val="0"/>
              </a:spcAft>
            </a:pPr>
            <a:r>
              <a:rPr lang="en-GB" sz="800" dirty="0">
                <a:solidFill>
                  <a:srgbClr val="515B70"/>
                </a:solidFill>
                <a:latin typeface="Times New Roman" panose="02020603050405020304" pitchFamily="18" charset="0"/>
                <a:ea typeface="Times New Roman" panose="02020603050405020304" pitchFamily="18" charset="0"/>
              </a:rPr>
              <a:t>Adapted from: Adapted by the US National Park Service, Museum Management Program from the Hands on History Program, National Museum of American History, Smithsonian Institution, Washington, DC; Museum Magnet Schools, Education Resources; English Heritage, A Teacher’s Guide to Learning from Objects; and the Victoria and Albert Museum education materials, London, England. https://www.nps.gov/index.htm</a:t>
            </a:r>
            <a:endParaRPr lang="en-GB" sz="800" dirty="0"/>
          </a:p>
          <a:p>
            <a:pPr lvl="0">
              <a:lnSpc>
                <a:spcPct val="150000"/>
              </a:lnSpc>
              <a:spcBef>
                <a:spcPts val="0"/>
              </a:spcBef>
              <a:spcAft>
                <a:spcPts val="0"/>
              </a:spcAft>
              <a:tabLst>
                <a:tab pos="457200" algn="l"/>
              </a:tabLst>
            </a:pPr>
            <a:endParaRPr lang="en-GB" sz="800" dirty="0"/>
          </a:p>
          <a:p>
            <a:endParaRPr lang="en-US" dirty="0"/>
          </a:p>
        </p:txBody>
      </p:sp>
    </p:spTree>
    <p:extLst>
      <p:ext uri="{BB962C8B-B14F-4D97-AF65-F5344CB8AC3E}">
        <p14:creationId xmlns:p14="http://schemas.microsoft.com/office/powerpoint/2010/main" val="3371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44208" y="332656"/>
            <a:ext cx="2304256" cy="629813"/>
          </a:xfrm>
          <a:prstGeom prst="rect">
            <a:avLst/>
          </a:prstGeom>
        </p:spPr>
      </p:pic>
      <p:sp>
        <p:nvSpPr>
          <p:cNvPr id="4" name="TextBox 3"/>
          <p:cNvSpPr txBox="1"/>
          <p:nvPr/>
        </p:nvSpPr>
        <p:spPr>
          <a:xfrm>
            <a:off x="683568" y="5908245"/>
            <a:ext cx="6728308" cy="384721"/>
          </a:xfrm>
          <a:prstGeom prst="rect">
            <a:avLst/>
          </a:prstGeom>
          <a:noFill/>
        </p:spPr>
        <p:txBody>
          <a:bodyPr wrap="square" rtlCol="0">
            <a:spAutoFit/>
          </a:bodyPr>
          <a:lstStyle/>
          <a:p>
            <a:r>
              <a:rPr lang="en-US" sz="1000" b="1" dirty="0"/>
              <a:t>Map of the Underworld</a:t>
            </a:r>
          </a:p>
          <a:p>
            <a:r>
              <a:rPr lang="en-US" sz="900" b="1" dirty="0"/>
              <a:t>Credit: http://rickriordan.com/extra/map-of-the-underworld/ </a:t>
            </a:r>
            <a:endParaRPr lang="en-US" sz="900" dirty="0"/>
          </a:p>
        </p:txBody>
      </p:sp>
      <p:pic>
        <p:nvPicPr>
          <p:cNvPr id="3" name="Picture 2">
            <a:extLst>
              <a:ext uri="{FF2B5EF4-FFF2-40B4-BE49-F238E27FC236}">
                <a16:creationId xmlns="" xmlns:a16="http://schemas.microsoft.com/office/drawing/2014/main" id="{EA3CF107-33F0-4690-8373-80CD72D011E2}"/>
              </a:ext>
            </a:extLst>
          </p:cNvPr>
          <p:cNvPicPr>
            <a:picLocks noChangeAspect="1"/>
          </p:cNvPicPr>
          <p:nvPr/>
        </p:nvPicPr>
        <p:blipFill>
          <a:blip r:embed="rId4"/>
          <a:stretch>
            <a:fillRect/>
          </a:stretch>
        </p:blipFill>
        <p:spPr>
          <a:xfrm>
            <a:off x="766762" y="1047750"/>
            <a:ext cx="7610475" cy="4762500"/>
          </a:xfrm>
          <a:prstGeom prst="rect">
            <a:avLst/>
          </a:prstGeom>
        </p:spPr>
      </p:pic>
    </p:spTree>
    <p:extLst>
      <p:ext uri="{BB962C8B-B14F-4D97-AF65-F5344CB8AC3E}">
        <p14:creationId xmlns:p14="http://schemas.microsoft.com/office/powerpoint/2010/main" val="925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44208" y="332656"/>
            <a:ext cx="2304256" cy="629813"/>
          </a:xfrm>
          <a:prstGeom prst="rect">
            <a:avLst/>
          </a:prstGeom>
        </p:spPr>
      </p:pic>
      <p:sp>
        <p:nvSpPr>
          <p:cNvPr id="2" name="Rectangle 1"/>
          <p:cNvSpPr/>
          <p:nvPr/>
        </p:nvSpPr>
        <p:spPr>
          <a:xfrm>
            <a:off x="2771800" y="836712"/>
            <a:ext cx="4086200" cy="523220"/>
          </a:xfrm>
          <a:prstGeom prst="rect">
            <a:avLst/>
          </a:prstGeom>
        </p:spPr>
        <p:txBody>
          <a:bodyPr wrap="square">
            <a:spAutoFit/>
          </a:bodyPr>
          <a:lstStyle/>
          <a:p>
            <a:r>
              <a:rPr lang="en-GB" altLang="en-US" sz="2800" b="1" dirty="0">
                <a:latin typeface="+mn-lt"/>
              </a:rPr>
              <a:t>Dis – The Underworld</a:t>
            </a:r>
            <a:endParaRPr lang="en-US" sz="2800" dirty="0">
              <a:latin typeface="+mn-lt"/>
            </a:endParaRPr>
          </a:p>
        </p:txBody>
      </p:sp>
      <p:sp>
        <p:nvSpPr>
          <p:cNvPr id="4" name="Content Placeholder 2">
            <a:extLst>
              <a:ext uri="{FF2B5EF4-FFF2-40B4-BE49-F238E27FC236}">
                <a16:creationId xmlns="" xmlns:a16="http://schemas.microsoft.com/office/drawing/2014/main" id="{6A62E76F-A04B-4C79-A9FC-2DF1FA69AF96}"/>
              </a:ext>
            </a:extLst>
          </p:cNvPr>
          <p:cNvSpPr>
            <a:spLocks noGrp="1"/>
          </p:cNvSpPr>
          <p:nvPr>
            <p:ph idx="1"/>
          </p:nvPr>
        </p:nvSpPr>
        <p:spPr>
          <a:xfrm>
            <a:off x="755576" y="1268760"/>
            <a:ext cx="7901831" cy="5473154"/>
          </a:xfrm>
        </p:spPr>
        <p:txBody>
          <a:bodyPr/>
          <a:lstStyle/>
          <a:p>
            <a:pPr eaLnBrk="1" hangingPunct="1">
              <a:lnSpc>
                <a:spcPct val="150000"/>
              </a:lnSpc>
              <a:spcBef>
                <a:spcPct val="0"/>
              </a:spcBef>
              <a:buClrTx/>
              <a:buFontTx/>
              <a:buNone/>
              <a:defRPr/>
            </a:pPr>
            <a:r>
              <a:rPr lang="en-GB" altLang="en-US" sz="1300" b="1" dirty="0">
                <a:latin typeface="Garamond" panose="02020404030301010803" pitchFamily="18" charset="0"/>
              </a:rPr>
              <a:t>“Here is a vast quagmire of boiling whirlpools which belches sand and slime into the river, guarded by the terrible Charon in his filthy rags.  On his chin there grow a thick grey beard, never trimmed.  His glaring eyes are lit with fire and a foul cloak hangs from a knot at his shoulder.  With his own hand he plies the pole and sees to the sails as he ferries the dead in a boat the colour of burnt iron.</a:t>
            </a:r>
          </a:p>
          <a:p>
            <a:pPr eaLnBrk="1" hangingPunct="1">
              <a:lnSpc>
                <a:spcPct val="150000"/>
              </a:lnSpc>
              <a:spcBef>
                <a:spcPct val="0"/>
              </a:spcBef>
              <a:buClrTx/>
              <a:buFontTx/>
              <a:buNone/>
              <a:defRPr/>
            </a:pPr>
            <a:endParaRPr lang="en-GB" altLang="en-US" sz="1300" b="1" dirty="0">
              <a:latin typeface="Garamond" panose="02020404030301010803" pitchFamily="18" charset="0"/>
            </a:endParaRPr>
          </a:p>
          <a:p>
            <a:pPr eaLnBrk="1" hangingPunct="1">
              <a:lnSpc>
                <a:spcPct val="150000"/>
              </a:lnSpc>
              <a:spcBef>
                <a:spcPct val="0"/>
              </a:spcBef>
              <a:buClrTx/>
              <a:buFontTx/>
              <a:buNone/>
              <a:defRPr/>
            </a:pPr>
            <a:r>
              <a:rPr lang="en-GB" altLang="en-US" sz="1300" b="1" dirty="0">
                <a:latin typeface="Garamond" panose="02020404030301010803" pitchFamily="18" charset="0"/>
              </a:rPr>
              <a:t>The kingdom on this side resounded with barking from the three throats of the huge monster Cerberus lying in a cave in front of them.  When the priestess was close enough to see the snakes writhing on his neck, she threw him a honey cake.  He opened his three jaws, each of them rabid with hunger, and snapped it up where it fell.</a:t>
            </a:r>
          </a:p>
          <a:p>
            <a:pPr eaLnBrk="1" hangingPunct="1">
              <a:lnSpc>
                <a:spcPct val="150000"/>
              </a:lnSpc>
              <a:spcBef>
                <a:spcPct val="0"/>
              </a:spcBef>
              <a:buClrTx/>
              <a:buFontTx/>
              <a:buNone/>
              <a:defRPr/>
            </a:pPr>
            <a:endParaRPr lang="en-GB" altLang="en-US" sz="1300" b="1" dirty="0">
              <a:latin typeface="Garamond" panose="02020404030301010803" pitchFamily="18" charset="0"/>
            </a:endParaRPr>
          </a:p>
          <a:p>
            <a:pPr eaLnBrk="1" hangingPunct="1">
              <a:lnSpc>
                <a:spcPct val="150000"/>
              </a:lnSpc>
              <a:spcBef>
                <a:spcPct val="0"/>
              </a:spcBef>
              <a:buClrTx/>
              <a:buFontTx/>
              <a:buNone/>
              <a:defRPr/>
            </a:pPr>
            <a:r>
              <a:rPr lang="en-GB" altLang="en-US" sz="1300" b="1" dirty="0">
                <a:latin typeface="Garamond" panose="02020404030301010803" pitchFamily="18" charset="0"/>
              </a:rPr>
              <a:t>They entered the land of joy, the lovely glades of the fortunate woods and the home of the blest.  Here a broader sky clothes the plains in glowing light, and the souls have their own sun and their own stars.  Some take exercise on grassy wrestling-grounds and hold athletic contests and wrestling bouts on the golden sand.  Others pound the earth with dancing feet and sing their songs.</a:t>
            </a:r>
          </a:p>
          <a:p>
            <a:pPr eaLnBrk="1" hangingPunct="1">
              <a:lnSpc>
                <a:spcPct val="150000"/>
              </a:lnSpc>
              <a:spcBef>
                <a:spcPct val="0"/>
              </a:spcBef>
              <a:buClrTx/>
              <a:buFontTx/>
              <a:buNone/>
              <a:defRPr/>
            </a:pPr>
            <a:endParaRPr lang="en-GB" altLang="en-US" sz="1300" b="1" dirty="0">
              <a:latin typeface="Garamond" panose="02020404030301010803" pitchFamily="18" charset="0"/>
            </a:endParaRPr>
          </a:p>
          <a:p>
            <a:pPr eaLnBrk="1" hangingPunct="1">
              <a:lnSpc>
                <a:spcPct val="150000"/>
              </a:lnSpc>
              <a:spcBef>
                <a:spcPct val="0"/>
              </a:spcBef>
              <a:buClrTx/>
              <a:buFontTx/>
              <a:buNone/>
              <a:defRPr/>
            </a:pPr>
            <a:r>
              <a:rPr lang="en-GB" altLang="en-US" sz="1300" b="1" dirty="0">
                <a:latin typeface="Garamond" panose="02020404030301010803" pitchFamily="18" charset="0"/>
              </a:rPr>
              <a:t>These are the shades to whom Fate owes a second body.  They come to the waves of the river and drink the waters of serenity and draughts of long oblivion ... so that they may go back and see the vault of Heaven again remembering nothing.”</a:t>
            </a:r>
          </a:p>
          <a:p>
            <a:pPr eaLnBrk="1" hangingPunct="1">
              <a:lnSpc>
                <a:spcPct val="150000"/>
              </a:lnSpc>
              <a:spcBef>
                <a:spcPct val="0"/>
              </a:spcBef>
              <a:buClrTx/>
              <a:buFontTx/>
              <a:buNone/>
              <a:defRPr/>
            </a:pPr>
            <a:endParaRPr lang="en-GB" altLang="en-US" sz="1300" b="1" dirty="0">
              <a:latin typeface="Garamond" panose="02020404030301010803" pitchFamily="18" charset="0"/>
            </a:endParaRPr>
          </a:p>
          <a:p>
            <a:pPr marL="0" indent="0" eaLnBrk="1" hangingPunct="1">
              <a:buFont typeface="Trebuchet MS" panose="020B0603020202020204" pitchFamily="34" charset="0"/>
              <a:buNone/>
              <a:defRPr/>
            </a:pPr>
            <a:endParaRPr lang="en-GB" sz="1200" dirty="0"/>
          </a:p>
        </p:txBody>
      </p:sp>
    </p:spTree>
    <p:extLst>
      <p:ext uri="{BB962C8B-B14F-4D97-AF65-F5344CB8AC3E}">
        <p14:creationId xmlns:p14="http://schemas.microsoft.com/office/powerpoint/2010/main" val="99744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44208" y="332656"/>
            <a:ext cx="2304256" cy="629813"/>
          </a:xfrm>
          <a:prstGeom prst="rect">
            <a:avLst/>
          </a:prstGeom>
        </p:spPr>
      </p:pic>
      <p:sp>
        <p:nvSpPr>
          <p:cNvPr id="3" name="Title 1"/>
          <p:cNvSpPr txBox="1">
            <a:spLocks/>
          </p:cNvSpPr>
          <p:nvPr/>
        </p:nvSpPr>
        <p:spPr bwMode="auto">
          <a:xfrm>
            <a:off x="3851920" y="476672"/>
            <a:ext cx="1008112" cy="693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0">
                <a:solidFill>
                  <a:schemeClr val="tx2"/>
                </a:solidFill>
                <a:latin typeface="+mj-lt"/>
                <a:ea typeface="+mj-ea"/>
                <a:cs typeface="+mj-cs"/>
              </a:defRPr>
            </a:lvl1pPr>
            <a:lvl2pPr algn="l" rtl="0" eaLnBrk="1" fontAlgn="base" hangingPunct="1">
              <a:spcBef>
                <a:spcPct val="0"/>
              </a:spcBef>
              <a:spcAft>
                <a:spcPct val="0"/>
              </a:spcAft>
              <a:defRPr sz="3600">
                <a:solidFill>
                  <a:schemeClr val="bg1"/>
                </a:solidFill>
                <a:latin typeface="Trebuchet MS" pitchFamily="34" charset="0"/>
              </a:defRPr>
            </a:lvl2pPr>
            <a:lvl3pPr algn="l" rtl="0" eaLnBrk="1" fontAlgn="base" hangingPunct="1">
              <a:spcBef>
                <a:spcPct val="0"/>
              </a:spcBef>
              <a:spcAft>
                <a:spcPct val="0"/>
              </a:spcAft>
              <a:defRPr sz="3600">
                <a:solidFill>
                  <a:schemeClr val="bg1"/>
                </a:solidFill>
                <a:latin typeface="Trebuchet MS" pitchFamily="34" charset="0"/>
              </a:defRPr>
            </a:lvl3pPr>
            <a:lvl4pPr algn="l" rtl="0" eaLnBrk="1" fontAlgn="base" hangingPunct="1">
              <a:spcBef>
                <a:spcPct val="0"/>
              </a:spcBef>
              <a:spcAft>
                <a:spcPct val="0"/>
              </a:spcAft>
              <a:defRPr sz="3600">
                <a:solidFill>
                  <a:schemeClr val="bg1"/>
                </a:solidFill>
                <a:latin typeface="Trebuchet MS" pitchFamily="34" charset="0"/>
              </a:defRPr>
            </a:lvl4pPr>
            <a:lvl5pPr algn="l" rtl="0" eaLnBrk="1" fontAlgn="base" hangingPunct="1">
              <a:spcBef>
                <a:spcPct val="0"/>
              </a:spcBef>
              <a:spcAft>
                <a:spcPct val="0"/>
              </a:spcAft>
              <a:defRPr sz="3600">
                <a:solidFill>
                  <a:schemeClr val="bg1"/>
                </a:solidFill>
                <a:latin typeface="Trebuchet MS" pitchFamily="34" charset="0"/>
              </a:defRPr>
            </a:lvl5pPr>
            <a:lvl6pPr marL="457200" algn="l" rtl="0" eaLnBrk="1" fontAlgn="base" hangingPunct="1">
              <a:spcBef>
                <a:spcPct val="0"/>
              </a:spcBef>
              <a:spcAft>
                <a:spcPct val="0"/>
              </a:spcAft>
              <a:defRPr sz="3600">
                <a:solidFill>
                  <a:schemeClr val="bg1"/>
                </a:solidFill>
                <a:latin typeface="Trebuchet MS" pitchFamily="34" charset="0"/>
              </a:defRPr>
            </a:lvl6pPr>
            <a:lvl7pPr marL="914400" algn="l" rtl="0" eaLnBrk="1" fontAlgn="base" hangingPunct="1">
              <a:spcBef>
                <a:spcPct val="0"/>
              </a:spcBef>
              <a:spcAft>
                <a:spcPct val="0"/>
              </a:spcAft>
              <a:defRPr sz="3600">
                <a:solidFill>
                  <a:schemeClr val="bg1"/>
                </a:solidFill>
                <a:latin typeface="Trebuchet MS" pitchFamily="34" charset="0"/>
              </a:defRPr>
            </a:lvl7pPr>
            <a:lvl8pPr marL="1371600" algn="l" rtl="0" eaLnBrk="1" fontAlgn="base" hangingPunct="1">
              <a:spcBef>
                <a:spcPct val="0"/>
              </a:spcBef>
              <a:spcAft>
                <a:spcPct val="0"/>
              </a:spcAft>
              <a:defRPr sz="3600">
                <a:solidFill>
                  <a:schemeClr val="bg1"/>
                </a:solidFill>
                <a:latin typeface="Trebuchet MS" pitchFamily="34" charset="0"/>
              </a:defRPr>
            </a:lvl8pPr>
            <a:lvl9pPr marL="1828800" algn="l" rtl="0" eaLnBrk="1" fontAlgn="base" hangingPunct="1">
              <a:spcBef>
                <a:spcPct val="0"/>
              </a:spcBef>
              <a:spcAft>
                <a:spcPct val="0"/>
              </a:spcAft>
              <a:defRPr sz="3600">
                <a:solidFill>
                  <a:schemeClr val="bg1"/>
                </a:solidFill>
                <a:latin typeface="Trebuchet MS" pitchFamily="34" charset="0"/>
              </a:defRPr>
            </a:lvl9pPr>
          </a:lstStyle>
          <a:p>
            <a:pPr algn="ctr"/>
            <a:r>
              <a:rPr lang="en-GB" altLang="en-US" sz="2800" b="1" kern="0" dirty="0"/>
              <a:t>Dis</a:t>
            </a:r>
          </a:p>
        </p:txBody>
      </p:sp>
      <p:sp>
        <p:nvSpPr>
          <p:cNvPr id="4" name="Content Placeholder 2"/>
          <p:cNvSpPr>
            <a:spLocks noGrp="1"/>
          </p:cNvSpPr>
          <p:nvPr>
            <p:ph type="subTitle" idx="4294967295"/>
          </p:nvPr>
        </p:nvSpPr>
        <p:spPr>
          <a:xfrm>
            <a:off x="198399" y="980728"/>
            <a:ext cx="9036496" cy="3519487"/>
          </a:xfrm>
        </p:spPr>
        <p:txBody>
          <a:bodyPr/>
          <a:lstStyle/>
          <a:p>
            <a:pPr marL="0" indent="0">
              <a:lnSpc>
                <a:spcPct val="150000"/>
              </a:lnSpc>
              <a:spcBef>
                <a:spcPct val="0"/>
              </a:spcBef>
              <a:buNone/>
            </a:pPr>
            <a:r>
              <a:rPr lang="en-GB" altLang="en-US" sz="1400" b="1" dirty="0">
                <a:solidFill>
                  <a:srgbClr val="000000"/>
                </a:solidFill>
              </a:rPr>
              <a:t>“Charon sum.  </a:t>
            </a:r>
            <a:r>
              <a:rPr lang="en-GB" altLang="en-US" sz="1400" b="1" dirty="0" err="1">
                <a:solidFill>
                  <a:srgbClr val="000000"/>
                </a:solidFill>
              </a:rPr>
              <a:t>ratem</a:t>
            </a:r>
            <a:r>
              <a:rPr lang="en-GB" altLang="en-US" sz="1400" b="1" dirty="0">
                <a:solidFill>
                  <a:srgbClr val="000000"/>
                </a:solidFill>
              </a:rPr>
              <a:t> trans </a:t>
            </a:r>
            <a:r>
              <a:rPr lang="en-GB" altLang="en-US" sz="1400" b="1" dirty="0" err="1">
                <a:solidFill>
                  <a:srgbClr val="000000"/>
                </a:solidFill>
              </a:rPr>
              <a:t>Stygem</a:t>
            </a:r>
            <a:r>
              <a:rPr lang="en-GB" altLang="en-US" sz="1400" b="1" dirty="0">
                <a:solidFill>
                  <a:srgbClr val="000000"/>
                </a:solidFill>
              </a:rPr>
              <a:t> </a:t>
            </a:r>
            <a:r>
              <a:rPr lang="en-GB" altLang="en-US" sz="1400" b="1" dirty="0" err="1">
                <a:solidFill>
                  <a:srgbClr val="000000"/>
                </a:solidFill>
              </a:rPr>
              <a:t>navigo</a:t>
            </a:r>
            <a:r>
              <a:rPr lang="en-GB" altLang="en-US" sz="1400" b="1" dirty="0">
                <a:solidFill>
                  <a:srgbClr val="000000"/>
                </a:solidFill>
              </a:rPr>
              <a:t>.  </a:t>
            </a:r>
            <a:r>
              <a:rPr lang="en-GB" altLang="en-US" sz="1400" b="1" dirty="0" err="1">
                <a:solidFill>
                  <a:srgbClr val="000000"/>
                </a:solidFill>
              </a:rPr>
              <a:t>ratis</a:t>
            </a:r>
            <a:r>
              <a:rPr lang="en-GB" altLang="en-US" sz="1400" b="1" dirty="0">
                <a:solidFill>
                  <a:srgbClr val="000000"/>
                </a:solidFill>
              </a:rPr>
              <a:t> </a:t>
            </a:r>
            <a:r>
              <a:rPr lang="en-GB" altLang="en-US" sz="1400" b="1" dirty="0" err="1">
                <a:solidFill>
                  <a:srgbClr val="000000"/>
                </a:solidFill>
              </a:rPr>
              <a:t>antiquus</a:t>
            </a:r>
            <a:r>
              <a:rPr lang="en-GB" altLang="en-US" sz="1400" b="1" dirty="0">
                <a:solidFill>
                  <a:srgbClr val="000000"/>
                </a:solidFill>
              </a:rPr>
              <a:t> et </a:t>
            </a:r>
            <a:r>
              <a:rPr lang="en-GB" altLang="en-US" sz="1400" b="1" dirty="0" err="1">
                <a:solidFill>
                  <a:srgbClr val="000000"/>
                </a:solidFill>
              </a:rPr>
              <a:t>fractus</a:t>
            </a:r>
            <a:r>
              <a:rPr lang="en-GB" altLang="en-US" sz="1400" b="1" dirty="0">
                <a:solidFill>
                  <a:srgbClr val="000000"/>
                </a:solidFill>
              </a:rPr>
              <a:t> est.  </a:t>
            </a:r>
            <a:r>
              <a:rPr lang="en-GB" altLang="en-US" sz="1400" b="1" dirty="0" err="1">
                <a:solidFill>
                  <a:srgbClr val="000000"/>
                </a:solidFill>
              </a:rPr>
              <a:t>donum</a:t>
            </a:r>
            <a:r>
              <a:rPr lang="en-GB" altLang="en-US" sz="1400" b="1" dirty="0">
                <a:solidFill>
                  <a:srgbClr val="000000"/>
                </a:solidFill>
              </a:rPr>
              <a:t> mihi </a:t>
            </a:r>
            <a:r>
              <a:rPr lang="en-GB" altLang="en-US" sz="1400" b="1" dirty="0" err="1">
                <a:solidFill>
                  <a:srgbClr val="000000"/>
                </a:solidFill>
              </a:rPr>
              <a:t>habes</a:t>
            </a:r>
            <a:r>
              <a:rPr lang="en-GB" altLang="en-US" sz="1400" b="1" dirty="0">
                <a:solidFill>
                  <a:srgbClr val="000000"/>
                </a:solidFill>
              </a:rPr>
              <a:t>?  </a:t>
            </a:r>
            <a:r>
              <a:rPr lang="en-GB" altLang="en-US" sz="1400" b="1" dirty="0" err="1">
                <a:solidFill>
                  <a:srgbClr val="000000"/>
                </a:solidFill>
              </a:rPr>
              <a:t>nunc</a:t>
            </a:r>
            <a:r>
              <a:rPr lang="en-GB" altLang="en-US" sz="1400" b="1" dirty="0">
                <a:solidFill>
                  <a:srgbClr val="000000"/>
                </a:solidFill>
              </a:rPr>
              <a:t> </a:t>
            </a:r>
            <a:r>
              <a:rPr lang="en-GB" altLang="en-US" sz="1400" b="1" dirty="0" err="1">
                <a:solidFill>
                  <a:srgbClr val="000000"/>
                </a:solidFill>
              </a:rPr>
              <a:t>Stygem</a:t>
            </a:r>
            <a:r>
              <a:rPr lang="en-GB" altLang="en-US" sz="1400" b="1" dirty="0">
                <a:solidFill>
                  <a:srgbClr val="000000"/>
                </a:solidFill>
              </a:rPr>
              <a:t> </a:t>
            </a:r>
            <a:r>
              <a:rPr lang="en-GB" altLang="en-US" sz="1400" b="1" dirty="0" err="1">
                <a:solidFill>
                  <a:srgbClr val="000000"/>
                </a:solidFill>
              </a:rPr>
              <a:t>transimus</a:t>
            </a:r>
            <a:r>
              <a:rPr lang="en-GB" altLang="en-US" sz="1400" b="1" dirty="0">
                <a:solidFill>
                  <a:srgbClr val="000000"/>
                </a:solidFill>
              </a:rPr>
              <a:t>.</a:t>
            </a:r>
          </a:p>
          <a:p>
            <a:pPr marL="0" indent="0">
              <a:lnSpc>
                <a:spcPct val="150000"/>
              </a:lnSpc>
              <a:spcBef>
                <a:spcPct val="0"/>
              </a:spcBef>
              <a:buNone/>
            </a:pPr>
            <a:endParaRPr lang="en-GB" altLang="en-US" sz="1400" b="1" dirty="0">
              <a:solidFill>
                <a:srgbClr val="000000"/>
              </a:solidFill>
            </a:endParaRPr>
          </a:p>
          <a:p>
            <a:pPr marL="0" indent="0">
              <a:lnSpc>
                <a:spcPct val="150000"/>
              </a:lnSpc>
              <a:spcBef>
                <a:spcPct val="0"/>
              </a:spcBef>
              <a:buNone/>
            </a:pPr>
            <a:r>
              <a:rPr lang="en-GB" altLang="en-US" sz="1400" b="1" dirty="0">
                <a:solidFill>
                  <a:srgbClr val="000000"/>
                </a:solidFill>
              </a:rPr>
              <a:t>Cerberus </a:t>
            </a:r>
            <a:r>
              <a:rPr lang="en-GB" altLang="en-US" sz="1400" b="1" dirty="0" err="1">
                <a:solidFill>
                  <a:srgbClr val="000000"/>
                </a:solidFill>
              </a:rPr>
              <a:t>canis</a:t>
            </a:r>
            <a:r>
              <a:rPr lang="en-GB" altLang="en-US" sz="1400" b="1" dirty="0">
                <a:solidFill>
                  <a:srgbClr val="000000"/>
                </a:solidFill>
              </a:rPr>
              <a:t> est.  Cerberus </a:t>
            </a:r>
            <a:r>
              <a:rPr lang="en-GB" altLang="en-US" sz="1400" b="1" dirty="0" err="1">
                <a:solidFill>
                  <a:srgbClr val="000000"/>
                </a:solidFill>
              </a:rPr>
              <a:t>Ditem</a:t>
            </a:r>
            <a:r>
              <a:rPr lang="en-GB" altLang="en-US" sz="1400" b="1" dirty="0">
                <a:solidFill>
                  <a:srgbClr val="000000"/>
                </a:solidFill>
              </a:rPr>
              <a:t> </a:t>
            </a:r>
            <a:r>
              <a:rPr lang="en-GB" altLang="en-US" sz="1400" b="1" dirty="0" err="1">
                <a:solidFill>
                  <a:srgbClr val="000000"/>
                </a:solidFill>
              </a:rPr>
              <a:t>vigilat</a:t>
            </a:r>
            <a:r>
              <a:rPr lang="en-GB" altLang="en-US" sz="1400" b="1" dirty="0">
                <a:solidFill>
                  <a:srgbClr val="000000"/>
                </a:solidFill>
              </a:rPr>
              <a:t>.  </a:t>
            </a:r>
            <a:r>
              <a:rPr lang="en-GB" altLang="en-US" sz="1400" b="1" dirty="0" err="1">
                <a:solidFill>
                  <a:srgbClr val="000000"/>
                </a:solidFill>
              </a:rPr>
              <a:t>canis</a:t>
            </a:r>
            <a:r>
              <a:rPr lang="en-GB" altLang="en-US" sz="1400" b="1" dirty="0">
                <a:solidFill>
                  <a:srgbClr val="000000"/>
                </a:solidFill>
              </a:rPr>
              <a:t> </a:t>
            </a:r>
            <a:r>
              <a:rPr lang="en-GB" altLang="en-US" sz="1400" b="1" dirty="0" err="1">
                <a:solidFill>
                  <a:srgbClr val="000000"/>
                </a:solidFill>
              </a:rPr>
              <a:t>ferox</a:t>
            </a:r>
            <a:r>
              <a:rPr lang="en-GB" altLang="en-US" sz="1400" b="1" dirty="0">
                <a:solidFill>
                  <a:srgbClr val="000000"/>
                </a:solidFill>
              </a:rPr>
              <a:t> quod </a:t>
            </a:r>
            <a:r>
              <a:rPr lang="en-GB" altLang="en-US" sz="1400" b="1" dirty="0" err="1">
                <a:solidFill>
                  <a:srgbClr val="000000"/>
                </a:solidFill>
              </a:rPr>
              <a:t>ieiunus</a:t>
            </a:r>
            <a:r>
              <a:rPr lang="en-GB" altLang="en-US" sz="1400" b="1" dirty="0">
                <a:solidFill>
                  <a:srgbClr val="000000"/>
                </a:solidFill>
              </a:rPr>
              <a:t> est.  Cerberus </a:t>
            </a:r>
            <a:r>
              <a:rPr lang="en-GB" altLang="en-US" sz="1400" b="1" dirty="0" err="1">
                <a:solidFill>
                  <a:srgbClr val="000000"/>
                </a:solidFill>
              </a:rPr>
              <a:t>cibum</a:t>
            </a:r>
            <a:r>
              <a:rPr lang="en-GB" altLang="en-US" sz="1400" b="1" dirty="0">
                <a:solidFill>
                  <a:srgbClr val="000000"/>
                </a:solidFill>
              </a:rPr>
              <a:t> </a:t>
            </a:r>
            <a:r>
              <a:rPr lang="en-GB" altLang="en-US" sz="1400" b="1" dirty="0" err="1">
                <a:solidFill>
                  <a:srgbClr val="000000"/>
                </a:solidFill>
              </a:rPr>
              <a:t>vult</a:t>
            </a:r>
            <a:r>
              <a:rPr lang="en-GB" altLang="en-US" sz="1400" b="1" dirty="0">
                <a:solidFill>
                  <a:srgbClr val="000000"/>
                </a:solidFill>
              </a:rPr>
              <a:t>. </a:t>
            </a:r>
            <a:r>
              <a:rPr lang="en-GB" altLang="en-US" sz="1400" b="1" dirty="0" err="1">
                <a:solidFill>
                  <a:srgbClr val="000000"/>
                </a:solidFill>
              </a:rPr>
              <a:t>donum</a:t>
            </a:r>
            <a:r>
              <a:rPr lang="en-GB" altLang="en-US" sz="1400" b="1" dirty="0">
                <a:solidFill>
                  <a:srgbClr val="000000"/>
                </a:solidFill>
              </a:rPr>
              <a:t> </a:t>
            </a:r>
            <a:r>
              <a:rPr lang="en-GB" altLang="en-US" sz="1400" b="1" dirty="0" err="1">
                <a:solidFill>
                  <a:srgbClr val="000000"/>
                </a:solidFill>
              </a:rPr>
              <a:t>ei</a:t>
            </a:r>
            <a:r>
              <a:rPr lang="en-GB" altLang="en-US" sz="1400" b="1" dirty="0">
                <a:solidFill>
                  <a:srgbClr val="000000"/>
                </a:solidFill>
              </a:rPr>
              <a:t> </a:t>
            </a:r>
            <a:r>
              <a:rPr lang="en-GB" altLang="en-US" sz="1400" b="1" dirty="0" err="1">
                <a:solidFill>
                  <a:srgbClr val="000000"/>
                </a:solidFill>
              </a:rPr>
              <a:t>habes</a:t>
            </a:r>
            <a:r>
              <a:rPr lang="en-GB" altLang="en-US" sz="1400" b="1" dirty="0">
                <a:solidFill>
                  <a:srgbClr val="000000"/>
                </a:solidFill>
              </a:rPr>
              <a:t>? </a:t>
            </a:r>
            <a:r>
              <a:rPr lang="en-GB" altLang="en-US" sz="1400" b="1" dirty="0" err="1">
                <a:solidFill>
                  <a:srgbClr val="000000"/>
                </a:solidFill>
              </a:rPr>
              <a:t>nunc</a:t>
            </a:r>
            <a:r>
              <a:rPr lang="en-GB" altLang="en-US" sz="1400" b="1" dirty="0">
                <a:solidFill>
                  <a:srgbClr val="000000"/>
                </a:solidFill>
              </a:rPr>
              <a:t> </a:t>
            </a:r>
            <a:r>
              <a:rPr lang="en-GB" altLang="en-US" sz="1400" b="1" dirty="0" err="1">
                <a:solidFill>
                  <a:srgbClr val="000000"/>
                </a:solidFill>
              </a:rPr>
              <a:t>Cerberum</a:t>
            </a:r>
            <a:r>
              <a:rPr lang="en-GB" altLang="en-US" sz="1400" b="1" dirty="0">
                <a:solidFill>
                  <a:srgbClr val="000000"/>
                </a:solidFill>
              </a:rPr>
              <a:t> </a:t>
            </a:r>
            <a:r>
              <a:rPr lang="en-GB" altLang="en-US" sz="1400" b="1" dirty="0" err="1">
                <a:solidFill>
                  <a:srgbClr val="000000"/>
                </a:solidFill>
              </a:rPr>
              <a:t>praeterimus</a:t>
            </a:r>
            <a:r>
              <a:rPr lang="en-GB" altLang="en-US" sz="1400" b="1" dirty="0">
                <a:solidFill>
                  <a:srgbClr val="000000"/>
                </a:solidFill>
              </a:rPr>
              <a:t>.</a:t>
            </a:r>
          </a:p>
          <a:p>
            <a:pPr marL="0" indent="0">
              <a:lnSpc>
                <a:spcPct val="150000"/>
              </a:lnSpc>
              <a:spcBef>
                <a:spcPct val="0"/>
              </a:spcBef>
              <a:buNone/>
            </a:pPr>
            <a:endParaRPr lang="en-GB" altLang="en-US" sz="1400" b="1" dirty="0">
              <a:solidFill>
                <a:srgbClr val="000000"/>
              </a:solidFill>
            </a:endParaRPr>
          </a:p>
          <a:p>
            <a:pPr marL="0" indent="0">
              <a:lnSpc>
                <a:spcPct val="150000"/>
              </a:lnSpc>
              <a:spcBef>
                <a:spcPct val="0"/>
              </a:spcBef>
              <a:buNone/>
            </a:pPr>
            <a:r>
              <a:rPr lang="en-GB" altLang="en-US" sz="1400" b="1" dirty="0" err="1">
                <a:solidFill>
                  <a:srgbClr val="000000"/>
                </a:solidFill>
              </a:rPr>
              <a:t>tres</a:t>
            </a:r>
            <a:r>
              <a:rPr lang="en-GB" altLang="en-US" sz="1400" b="1" dirty="0">
                <a:solidFill>
                  <a:srgbClr val="000000"/>
                </a:solidFill>
              </a:rPr>
              <a:t> </a:t>
            </a:r>
            <a:r>
              <a:rPr lang="en-GB" altLang="en-US" sz="1400" b="1" dirty="0" err="1">
                <a:solidFill>
                  <a:srgbClr val="000000"/>
                </a:solidFill>
              </a:rPr>
              <a:t>regiones</a:t>
            </a:r>
            <a:r>
              <a:rPr lang="en-GB" altLang="en-US" sz="1400" b="1" dirty="0">
                <a:solidFill>
                  <a:srgbClr val="000000"/>
                </a:solidFill>
              </a:rPr>
              <a:t> in </a:t>
            </a:r>
            <a:r>
              <a:rPr lang="en-GB" altLang="en-US" sz="1400" b="1" dirty="0" err="1">
                <a:solidFill>
                  <a:srgbClr val="000000"/>
                </a:solidFill>
              </a:rPr>
              <a:t>Dite</a:t>
            </a:r>
            <a:r>
              <a:rPr lang="en-GB" altLang="en-US" sz="1400" b="1" dirty="0">
                <a:solidFill>
                  <a:srgbClr val="000000"/>
                </a:solidFill>
              </a:rPr>
              <a:t> </a:t>
            </a:r>
            <a:r>
              <a:rPr lang="en-GB" altLang="en-US" sz="1400" b="1" dirty="0" err="1">
                <a:solidFill>
                  <a:srgbClr val="000000"/>
                </a:solidFill>
              </a:rPr>
              <a:t>sunt</a:t>
            </a:r>
            <a:r>
              <a:rPr lang="en-GB" altLang="en-US" sz="1400" b="1" dirty="0">
                <a:solidFill>
                  <a:srgbClr val="000000"/>
                </a:solidFill>
              </a:rPr>
              <a:t>.  </a:t>
            </a:r>
            <a:r>
              <a:rPr lang="en-GB" altLang="en-US" sz="1400" b="1" dirty="0" err="1">
                <a:solidFill>
                  <a:srgbClr val="000000"/>
                </a:solidFill>
              </a:rPr>
              <a:t>pessimi</a:t>
            </a:r>
            <a:r>
              <a:rPr lang="en-GB" altLang="en-US" sz="1400" b="1" dirty="0">
                <a:solidFill>
                  <a:srgbClr val="000000"/>
                </a:solidFill>
              </a:rPr>
              <a:t>  ad </a:t>
            </a:r>
            <a:r>
              <a:rPr lang="en-GB" altLang="en-US" sz="1400" b="1" dirty="0" err="1">
                <a:solidFill>
                  <a:srgbClr val="000000"/>
                </a:solidFill>
              </a:rPr>
              <a:t>Tartarum</a:t>
            </a:r>
            <a:r>
              <a:rPr lang="en-GB" altLang="en-US" sz="1400" b="1" dirty="0">
                <a:solidFill>
                  <a:srgbClr val="000000"/>
                </a:solidFill>
              </a:rPr>
              <a:t> </a:t>
            </a:r>
            <a:r>
              <a:rPr lang="en-GB" altLang="en-US" sz="1400" b="1" dirty="0" err="1">
                <a:solidFill>
                  <a:srgbClr val="000000"/>
                </a:solidFill>
              </a:rPr>
              <a:t>eunt</a:t>
            </a:r>
            <a:r>
              <a:rPr lang="en-GB" altLang="en-US" sz="1400" b="1" dirty="0">
                <a:solidFill>
                  <a:srgbClr val="000000"/>
                </a:solidFill>
              </a:rPr>
              <a:t>.  </a:t>
            </a:r>
            <a:r>
              <a:rPr lang="en-GB" altLang="en-US" sz="1400" b="1" dirty="0" err="1">
                <a:solidFill>
                  <a:srgbClr val="000000"/>
                </a:solidFill>
              </a:rPr>
              <a:t>optimi</a:t>
            </a:r>
            <a:r>
              <a:rPr lang="en-GB" altLang="en-US" sz="1400" b="1" dirty="0">
                <a:solidFill>
                  <a:srgbClr val="000000"/>
                </a:solidFill>
              </a:rPr>
              <a:t> ad Elysium </a:t>
            </a:r>
            <a:r>
              <a:rPr lang="en-GB" altLang="en-US" sz="1400" b="1" dirty="0" err="1">
                <a:solidFill>
                  <a:srgbClr val="000000"/>
                </a:solidFill>
              </a:rPr>
              <a:t>eunt</a:t>
            </a:r>
            <a:r>
              <a:rPr lang="en-GB" altLang="en-US" sz="1400" b="1" dirty="0">
                <a:solidFill>
                  <a:srgbClr val="000000"/>
                </a:solidFill>
              </a:rPr>
              <a:t>.  </a:t>
            </a:r>
            <a:r>
              <a:rPr lang="en-GB" altLang="en-US" sz="1400" b="1" dirty="0" err="1">
                <a:solidFill>
                  <a:srgbClr val="000000"/>
                </a:solidFill>
              </a:rPr>
              <a:t>reliqui</a:t>
            </a:r>
            <a:r>
              <a:rPr lang="en-GB" altLang="en-US" sz="1400" b="1" dirty="0">
                <a:solidFill>
                  <a:srgbClr val="000000"/>
                </a:solidFill>
              </a:rPr>
              <a:t> ad </a:t>
            </a:r>
            <a:r>
              <a:rPr lang="en-GB" altLang="en-US" sz="1400" b="1" dirty="0" err="1">
                <a:solidFill>
                  <a:srgbClr val="000000"/>
                </a:solidFill>
              </a:rPr>
              <a:t>campos</a:t>
            </a:r>
            <a:r>
              <a:rPr lang="en-GB" altLang="en-US" sz="1400" b="1" dirty="0">
                <a:solidFill>
                  <a:srgbClr val="000000"/>
                </a:solidFill>
              </a:rPr>
              <a:t> </a:t>
            </a:r>
            <a:r>
              <a:rPr lang="en-GB" altLang="en-US" sz="1400" b="1" dirty="0" err="1">
                <a:solidFill>
                  <a:srgbClr val="000000"/>
                </a:solidFill>
              </a:rPr>
              <a:t>eunt</a:t>
            </a:r>
            <a:r>
              <a:rPr lang="en-GB" altLang="en-US" sz="1400" b="1" dirty="0">
                <a:solidFill>
                  <a:srgbClr val="000000"/>
                </a:solidFill>
              </a:rPr>
              <a:t>.  </a:t>
            </a:r>
            <a:r>
              <a:rPr lang="en-GB" altLang="en-US" sz="1400" b="1" dirty="0" err="1">
                <a:solidFill>
                  <a:srgbClr val="000000"/>
                </a:solidFill>
              </a:rPr>
              <a:t>diu</a:t>
            </a:r>
            <a:r>
              <a:rPr lang="en-GB" altLang="en-US" sz="1400" b="1" dirty="0">
                <a:solidFill>
                  <a:srgbClr val="000000"/>
                </a:solidFill>
              </a:rPr>
              <a:t> in </a:t>
            </a:r>
            <a:r>
              <a:rPr lang="en-GB" altLang="en-US" sz="1400" b="1" dirty="0" err="1">
                <a:solidFill>
                  <a:srgbClr val="000000"/>
                </a:solidFill>
              </a:rPr>
              <a:t>campis</a:t>
            </a:r>
            <a:r>
              <a:rPr lang="en-GB" altLang="en-US" sz="1400" b="1" dirty="0">
                <a:solidFill>
                  <a:srgbClr val="000000"/>
                </a:solidFill>
              </a:rPr>
              <a:t> </a:t>
            </a:r>
            <a:r>
              <a:rPr lang="en-GB" altLang="en-US" sz="1400" b="1" dirty="0" err="1">
                <a:solidFill>
                  <a:srgbClr val="000000"/>
                </a:solidFill>
              </a:rPr>
              <a:t>habitas</a:t>
            </a:r>
            <a:r>
              <a:rPr lang="en-GB" altLang="en-US" sz="1400" b="1" dirty="0">
                <a:solidFill>
                  <a:srgbClr val="000000"/>
                </a:solidFill>
              </a:rPr>
              <a:t>.  </a:t>
            </a:r>
            <a:r>
              <a:rPr lang="en-GB" altLang="en-US" sz="1400" b="1" dirty="0" err="1">
                <a:solidFill>
                  <a:srgbClr val="000000"/>
                </a:solidFill>
              </a:rPr>
              <a:t>ludum</a:t>
            </a:r>
            <a:r>
              <a:rPr lang="en-GB" altLang="en-US" sz="1400" b="1" dirty="0">
                <a:solidFill>
                  <a:srgbClr val="000000"/>
                </a:solidFill>
              </a:rPr>
              <a:t> </a:t>
            </a:r>
            <a:r>
              <a:rPr lang="en-GB" altLang="en-US" sz="1400" b="1" dirty="0" err="1">
                <a:solidFill>
                  <a:srgbClr val="000000"/>
                </a:solidFill>
              </a:rPr>
              <a:t>habes</a:t>
            </a:r>
            <a:r>
              <a:rPr lang="en-GB" altLang="en-US" sz="1400" b="1" dirty="0">
                <a:solidFill>
                  <a:srgbClr val="000000"/>
                </a:solidFill>
              </a:rPr>
              <a:t>?</a:t>
            </a:r>
          </a:p>
          <a:p>
            <a:pPr marL="0" indent="0">
              <a:lnSpc>
                <a:spcPct val="150000"/>
              </a:lnSpc>
              <a:spcBef>
                <a:spcPct val="0"/>
              </a:spcBef>
              <a:buNone/>
            </a:pPr>
            <a:endParaRPr lang="en-GB" altLang="en-US" sz="1400" b="1" dirty="0">
              <a:solidFill>
                <a:srgbClr val="000000"/>
              </a:solidFill>
            </a:endParaRPr>
          </a:p>
          <a:p>
            <a:pPr marL="0" indent="0">
              <a:lnSpc>
                <a:spcPct val="150000"/>
              </a:lnSpc>
              <a:spcBef>
                <a:spcPct val="0"/>
              </a:spcBef>
              <a:buNone/>
            </a:pPr>
            <a:r>
              <a:rPr lang="en-GB" altLang="en-US" sz="1400" b="1" dirty="0" err="1">
                <a:solidFill>
                  <a:srgbClr val="000000"/>
                </a:solidFill>
              </a:rPr>
              <a:t>nunc</a:t>
            </a:r>
            <a:r>
              <a:rPr lang="en-GB" altLang="en-US" sz="1400" b="1" dirty="0">
                <a:solidFill>
                  <a:srgbClr val="000000"/>
                </a:solidFill>
              </a:rPr>
              <a:t> umbra </a:t>
            </a:r>
            <a:r>
              <a:rPr lang="en-GB" altLang="en-US" sz="1400" b="1" dirty="0" err="1">
                <a:solidFill>
                  <a:srgbClr val="000000"/>
                </a:solidFill>
              </a:rPr>
              <a:t>es</a:t>
            </a:r>
            <a:r>
              <a:rPr lang="en-GB" altLang="en-US" sz="1400" b="1" dirty="0">
                <a:solidFill>
                  <a:srgbClr val="000000"/>
                </a:solidFill>
              </a:rPr>
              <a:t>.  umbrae in </a:t>
            </a:r>
            <a:r>
              <a:rPr lang="en-GB" altLang="en-US" sz="1400" b="1" dirty="0" err="1">
                <a:solidFill>
                  <a:srgbClr val="000000"/>
                </a:solidFill>
              </a:rPr>
              <a:t>campis</a:t>
            </a:r>
            <a:r>
              <a:rPr lang="en-GB" altLang="en-US" sz="1400" b="1" dirty="0">
                <a:solidFill>
                  <a:srgbClr val="000000"/>
                </a:solidFill>
              </a:rPr>
              <a:t> habitant.  umbra memoriam non </a:t>
            </a:r>
            <a:r>
              <a:rPr lang="en-GB" altLang="en-US" sz="1400" b="1" dirty="0" err="1">
                <a:solidFill>
                  <a:srgbClr val="000000"/>
                </a:solidFill>
              </a:rPr>
              <a:t>habet</a:t>
            </a:r>
            <a:r>
              <a:rPr lang="en-GB" altLang="en-US" sz="1400" b="1" dirty="0">
                <a:solidFill>
                  <a:srgbClr val="000000"/>
                </a:solidFill>
              </a:rPr>
              <a:t>.  </a:t>
            </a:r>
            <a:r>
              <a:rPr lang="en-GB" altLang="en-US" sz="1400" b="1" dirty="0" err="1">
                <a:solidFill>
                  <a:srgbClr val="000000"/>
                </a:solidFill>
              </a:rPr>
              <a:t>commemorationem</a:t>
            </a:r>
            <a:r>
              <a:rPr lang="en-GB" altLang="en-US" sz="1400" b="1" dirty="0">
                <a:solidFill>
                  <a:srgbClr val="000000"/>
                </a:solidFill>
              </a:rPr>
              <a:t> </a:t>
            </a:r>
            <a:r>
              <a:rPr lang="en-GB" altLang="en-US" sz="1400" b="1" dirty="0" err="1">
                <a:solidFill>
                  <a:srgbClr val="000000"/>
                </a:solidFill>
              </a:rPr>
              <a:t>habes</a:t>
            </a:r>
            <a:r>
              <a:rPr lang="en-GB" altLang="en-US" sz="1400" b="1" dirty="0">
                <a:solidFill>
                  <a:srgbClr val="000000"/>
                </a:solidFill>
              </a:rPr>
              <a:t>?”</a:t>
            </a:r>
          </a:p>
          <a:p>
            <a:pPr marL="0" indent="0">
              <a:spcBef>
                <a:spcPct val="0"/>
              </a:spcBef>
              <a:buNone/>
            </a:pPr>
            <a:endParaRPr lang="en-GB" altLang="en-US" b="1" dirty="0"/>
          </a:p>
        </p:txBody>
      </p:sp>
      <p:sp>
        <p:nvSpPr>
          <p:cNvPr id="5" name="TextBox 4"/>
          <p:cNvSpPr txBox="1"/>
          <p:nvPr/>
        </p:nvSpPr>
        <p:spPr>
          <a:xfrm>
            <a:off x="323528" y="4365104"/>
            <a:ext cx="8712337" cy="2492990"/>
          </a:xfrm>
          <a:prstGeom prst="rect">
            <a:avLst/>
          </a:prstGeom>
          <a:noFill/>
        </p:spPr>
        <p:txBody>
          <a:bodyPr wrap="square">
            <a:spAutoFit/>
          </a:bodyPr>
          <a:lstStyle/>
          <a:p>
            <a:pPr fontAlgn="base">
              <a:lnSpc>
                <a:spcPct val="150000"/>
              </a:lnSpc>
              <a:spcBef>
                <a:spcPct val="0"/>
              </a:spcBef>
              <a:spcAft>
                <a:spcPct val="0"/>
              </a:spcAft>
              <a:defRPr/>
            </a:pPr>
            <a:r>
              <a:rPr lang="en-GB" sz="1400" b="1" dirty="0">
                <a:solidFill>
                  <a:srgbClr val="008CA8"/>
                </a:solidFill>
                <a:cs typeface="Arial" panose="020B0604020202020204" pitchFamily="34" charset="0"/>
              </a:rPr>
              <a:t>Useful Words </a:t>
            </a:r>
          </a:p>
          <a:p>
            <a:pPr fontAlgn="base">
              <a:lnSpc>
                <a:spcPct val="150000"/>
              </a:lnSpc>
              <a:spcBef>
                <a:spcPct val="0"/>
              </a:spcBef>
              <a:spcAft>
                <a:spcPct val="0"/>
              </a:spcAft>
              <a:defRPr/>
            </a:pPr>
            <a:r>
              <a:rPr lang="en-GB" sz="1300" b="1" dirty="0" err="1">
                <a:solidFill>
                  <a:srgbClr val="008CA8"/>
                </a:solidFill>
                <a:cs typeface="Arial" panose="020B0604020202020204" pitchFamily="34" charset="0"/>
              </a:rPr>
              <a:t>ratis</a:t>
            </a:r>
            <a:r>
              <a:rPr lang="en-GB" sz="1300" b="1" dirty="0">
                <a:solidFill>
                  <a:srgbClr val="008CA8"/>
                </a:solidFill>
                <a:cs typeface="Arial" panose="020B0604020202020204" pitchFamily="34" charset="0"/>
              </a:rPr>
              <a:t>, </a:t>
            </a:r>
            <a:r>
              <a:rPr lang="en-GB" sz="1300" b="1" dirty="0" err="1">
                <a:solidFill>
                  <a:srgbClr val="008CA8"/>
                </a:solidFill>
                <a:cs typeface="Arial" panose="020B0604020202020204" pitchFamily="34" charset="0"/>
              </a:rPr>
              <a:t>em</a:t>
            </a:r>
            <a:r>
              <a:rPr lang="en-GB" sz="1300" b="1" dirty="0">
                <a:solidFill>
                  <a:srgbClr val="008CA8"/>
                </a:solidFill>
                <a:cs typeface="Arial" panose="020B0604020202020204" pitchFamily="34" charset="0"/>
              </a:rPr>
              <a:t>: boat		Styx, </a:t>
            </a:r>
            <a:r>
              <a:rPr lang="en-GB" sz="1300" b="1" dirty="0" err="1">
                <a:solidFill>
                  <a:srgbClr val="008CA8"/>
                </a:solidFill>
                <a:cs typeface="Arial" panose="020B0604020202020204" pitchFamily="34" charset="0"/>
              </a:rPr>
              <a:t>Stygem</a:t>
            </a:r>
            <a:r>
              <a:rPr lang="en-GB" sz="1300" b="1" dirty="0">
                <a:solidFill>
                  <a:srgbClr val="008CA8"/>
                </a:solidFill>
                <a:cs typeface="Arial" panose="020B0604020202020204" pitchFamily="34" charset="0"/>
              </a:rPr>
              <a:t>: River Styx	</a:t>
            </a:r>
            <a:r>
              <a:rPr lang="en-GB" sz="1300" b="1" dirty="0" err="1">
                <a:solidFill>
                  <a:srgbClr val="008CA8"/>
                </a:solidFill>
                <a:cs typeface="Arial" panose="020B0604020202020204" pitchFamily="34" charset="0"/>
              </a:rPr>
              <a:t>donum</a:t>
            </a:r>
            <a:r>
              <a:rPr lang="en-GB" sz="1300" b="1" dirty="0">
                <a:solidFill>
                  <a:srgbClr val="008CA8"/>
                </a:solidFill>
                <a:cs typeface="Arial" panose="020B0604020202020204" pitchFamily="34" charset="0"/>
              </a:rPr>
              <a:t>: gift</a:t>
            </a:r>
          </a:p>
          <a:p>
            <a:pPr fontAlgn="base">
              <a:lnSpc>
                <a:spcPct val="150000"/>
              </a:lnSpc>
              <a:spcBef>
                <a:spcPct val="0"/>
              </a:spcBef>
              <a:spcAft>
                <a:spcPct val="0"/>
              </a:spcAft>
              <a:defRPr/>
            </a:pPr>
            <a:r>
              <a:rPr lang="en-GB" sz="1300" b="1" dirty="0" err="1">
                <a:solidFill>
                  <a:srgbClr val="008CA8"/>
                </a:solidFill>
                <a:cs typeface="Arial" panose="020B0604020202020204" pitchFamily="34" charset="0"/>
              </a:rPr>
              <a:t>mihi</a:t>
            </a:r>
            <a:r>
              <a:rPr lang="en-GB" sz="1300" b="1" dirty="0">
                <a:solidFill>
                  <a:srgbClr val="008CA8"/>
                </a:solidFill>
                <a:cs typeface="Arial" panose="020B0604020202020204" pitchFamily="34" charset="0"/>
              </a:rPr>
              <a:t>: for me		</a:t>
            </a:r>
            <a:r>
              <a:rPr lang="en-GB" sz="1300" b="1" dirty="0" err="1">
                <a:solidFill>
                  <a:srgbClr val="008CA8"/>
                </a:solidFill>
                <a:cs typeface="Arial" panose="020B0604020202020204" pitchFamily="34" charset="0"/>
              </a:rPr>
              <a:t>habeo</a:t>
            </a:r>
            <a:r>
              <a:rPr lang="en-GB" sz="1300" b="1" dirty="0">
                <a:solidFill>
                  <a:srgbClr val="008CA8"/>
                </a:solidFill>
                <a:cs typeface="Arial" panose="020B0604020202020204" pitchFamily="34" charset="0"/>
              </a:rPr>
              <a:t>/s/t: I/you/(s)he has	</a:t>
            </a:r>
            <a:r>
              <a:rPr lang="en-GB" sz="1300" b="1" dirty="0" err="1">
                <a:solidFill>
                  <a:srgbClr val="008CA8"/>
                </a:solidFill>
                <a:cs typeface="Arial" panose="020B0604020202020204" pitchFamily="34" charset="0"/>
              </a:rPr>
              <a:t>nunc</a:t>
            </a:r>
            <a:r>
              <a:rPr lang="en-GB" sz="1300" b="1" dirty="0">
                <a:solidFill>
                  <a:srgbClr val="008CA8"/>
                </a:solidFill>
                <a:cs typeface="Arial" panose="020B0604020202020204" pitchFamily="34" charset="0"/>
              </a:rPr>
              <a:t>: now</a:t>
            </a:r>
          </a:p>
          <a:p>
            <a:pPr fontAlgn="base">
              <a:lnSpc>
                <a:spcPct val="150000"/>
              </a:lnSpc>
              <a:spcBef>
                <a:spcPct val="0"/>
              </a:spcBef>
              <a:spcAft>
                <a:spcPct val="0"/>
              </a:spcAft>
              <a:defRPr/>
            </a:pPr>
            <a:r>
              <a:rPr lang="en-GB" sz="1300" b="1" dirty="0">
                <a:solidFill>
                  <a:srgbClr val="008CA8"/>
                </a:solidFill>
                <a:cs typeface="Arial" panose="020B0604020202020204" pitchFamily="34" charset="0"/>
              </a:rPr>
              <a:t>Dis, </a:t>
            </a:r>
            <a:r>
              <a:rPr lang="en-GB" sz="1300" b="1" dirty="0" err="1">
                <a:solidFill>
                  <a:srgbClr val="008CA8"/>
                </a:solidFill>
                <a:cs typeface="Arial" panose="020B0604020202020204" pitchFamily="34" charset="0"/>
              </a:rPr>
              <a:t>Ditem</a:t>
            </a:r>
            <a:r>
              <a:rPr lang="en-GB" sz="1300" b="1" dirty="0">
                <a:solidFill>
                  <a:srgbClr val="008CA8"/>
                </a:solidFill>
                <a:cs typeface="Arial" panose="020B0604020202020204" pitchFamily="34" charset="0"/>
              </a:rPr>
              <a:t>: Underworld	</a:t>
            </a:r>
            <a:r>
              <a:rPr lang="en-GB" sz="1300" b="1" dirty="0" err="1">
                <a:solidFill>
                  <a:srgbClr val="008CA8"/>
                </a:solidFill>
                <a:cs typeface="Arial" panose="020B0604020202020204" pitchFamily="34" charset="0"/>
              </a:rPr>
              <a:t>canis</a:t>
            </a:r>
            <a:r>
              <a:rPr lang="en-GB" sz="1300" b="1" dirty="0">
                <a:solidFill>
                  <a:srgbClr val="008CA8"/>
                </a:solidFill>
                <a:cs typeface="Arial" panose="020B0604020202020204" pitchFamily="34" charset="0"/>
              </a:rPr>
              <a:t>, </a:t>
            </a:r>
            <a:r>
              <a:rPr lang="en-GB" sz="1300" b="1" dirty="0" err="1">
                <a:solidFill>
                  <a:srgbClr val="008CA8"/>
                </a:solidFill>
                <a:cs typeface="Arial" panose="020B0604020202020204" pitchFamily="34" charset="0"/>
              </a:rPr>
              <a:t>em</a:t>
            </a:r>
            <a:r>
              <a:rPr lang="en-GB" sz="1300" b="1" dirty="0">
                <a:solidFill>
                  <a:srgbClr val="008CA8"/>
                </a:solidFill>
                <a:cs typeface="Arial" panose="020B0604020202020204" pitchFamily="34" charset="0"/>
              </a:rPr>
              <a:t>: dog		</a:t>
            </a:r>
            <a:r>
              <a:rPr lang="en-GB" sz="1300" b="1" dirty="0" err="1">
                <a:solidFill>
                  <a:srgbClr val="008CA8"/>
                </a:solidFill>
                <a:cs typeface="Arial" panose="020B0604020202020204" pitchFamily="34" charset="0"/>
              </a:rPr>
              <a:t>ieiunus</a:t>
            </a:r>
            <a:r>
              <a:rPr lang="en-GB" sz="1300" b="1" dirty="0">
                <a:solidFill>
                  <a:srgbClr val="008CA8"/>
                </a:solidFill>
                <a:cs typeface="Arial" panose="020B0604020202020204" pitchFamily="34" charset="0"/>
              </a:rPr>
              <a:t>: hungry</a:t>
            </a:r>
          </a:p>
          <a:p>
            <a:pPr fontAlgn="base">
              <a:lnSpc>
                <a:spcPct val="150000"/>
              </a:lnSpc>
              <a:spcBef>
                <a:spcPct val="0"/>
              </a:spcBef>
              <a:spcAft>
                <a:spcPct val="0"/>
              </a:spcAft>
              <a:defRPr/>
            </a:pPr>
            <a:r>
              <a:rPr lang="en-GB" sz="1300" b="1" dirty="0" err="1">
                <a:solidFill>
                  <a:srgbClr val="008CA8"/>
                </a:solidFill>
                <a:cs typeface="Arial" panose="020B0604020202020204" pitchFamily="34" charset="0"/>
              </a:rPr>
              <a:t>cibus</a:t>
            </a:r>
            <a:r>
              <a:rPr lang="en-GB" sz="1300" b="1" dirty="0">
                <a:solidFill>
                  <a:srgbClr val="008CA8"/>
                </a:solidFill>
                <a:cs typeface="Arial" panose="020B0604020202020204" pitchFamily="34" charset="0"/>
              </a:rPr>
              <a:t>, um: food		</a:t>
            </a:r>
            <a:r>
              <a:rPr lang="en-GB" sz="1300" b="1" dirty="0" err="1">
                <a:solidFill>
                  <a:srgbClr val="008CA8"/>
                </a:solidFill>
                <a:cs typeface="Arial" panose="020B0604020202020204" pitchFamily="34" charset="0"/>
              </a:rPr>
              <a:t>vult</a:t>
            </a:r>
            <a:r>
              <a:rPr lang="en-GB" sz="1300" b="1" dirty="0">
                <a:solidFill>
                  <a:srgbClr val="008CA8"/>
                </a:solidFill>
                <a:cs typeface="Arial" panose="020B0604020202020204" pitchFamily="34" charset="0"/>
              </a:rPr>
              <a:t>: wants			</a:t>
            </a:r>
            <a:r>
              <a:rPr lang="en-GB" sz="1300" b="1" dirty="0" err="1">
                <a:solidFill>
                  <a:srgbClr val="008CA8"/>
                </a:solidFill>
                <a:cs typeface="Arial" panose="020B0604020202020204" pitchFamily="34" charset="0"/>
              </a:rPr>
              <a:t>ei</a:t>
            </a:r>
            <a:r>
              <a:rPr lang="en-GB" sz="1300" b="1" dirty="0">
                <a:solidFill>
                  <a:srgbClr val="008CA8"/>
                </a:solidFill>
                <a:cs typeface="Arial" panose="020B0604020202020204" pitchFamily="34" charset="0"/>
              </a:rPr>
              <a:t>: for him</a:t>
            </a:r>
          </a:p>
          <a:p>
            <a:pPr fontAlgn="base">
              <a:lnSpc>
                <a:spcPct val="150000"/>
              </a:lnSpc>
              <a:spcBef>
                <a:spcPct val="0"/>
              </a:spcBef>
              <a:spcAft>
                <a:spcPct val="0"/>
              </a:spcAft>
              <a:defRPr/>
            </a:pPr>
            <a:r>
              <a:rPr lang="en-GB" sz="1300" b="1" dirty="0" err="1">
                <a:solidFill>
                  <a:srgbClr val="008CA8"/>
                </a:solidFill>
                <a:cs typeface="Arial" panose="020B0604020202020204" pitchFamily="34" charset="0"/>
              </a:rPr>
              <a:t>praterimus</a:t>
            </a:r>
            <a:r>
              <a:rPr lang="en-GB" sz="1300" b="1" dirty="0">
                <a:solidFill>
                  <a:srgbClr val="008CA8"/>
                </a:solidFill>
                <a:cs typeface="Arial" panose="020B0604020202020204" pitchFamily="34" charset="0"/>
              </a:rPr>
              <a:t>: we go past		</a:t>
            </a:r>
            <a:r>
              <a:rPr lang="en-GB" sz="1300" b="1" dirty="0" err="1">
                <a:solidFill>
                  <a:srgbClr val="008CA8"/>
                </a:solidFill>
                <a:cs typeface="Arial" panose="020B0604020202020204" pitchFamily="34" charset="0"/>
              </a:rPr>
              <a:t>eunt</a:t>
            </a:r>
            <a:r>
              <a:rPr lang="en-GB" sz="1300" b="1" dirty="0">
                <a:solidFill>
                  <a:srgbClr val="008CA8"/>
                </a:solidFill>
                <a:cs typeface="Arial" panose="020B0604020202020204" pitchFamily="34" charset="0"/>
              </a:rPr>
              <a:t>: go			</a:t>
            </a:r>
            <a:r>
              <a:rPr lang="en-GB" sz="1300" b="1" dirty="0" err="1">
                <a:solidFill>
                  <a:srgbClr val="008CA8"/>
                </a:solidFill>
                <a:cs typeface="Arial" panose="020B0604020202020204" pitchFamily="34" charset="0"/>
              </a:rPr>
              <a:t>reliqui</a:t>
            </a:r>
            <a:r>
              <a:rPr lang="en-GB" sz="1300" b="1" dirty="0">
                <a:solidFill>
                  <a:srgbClr val="008CA8"/>
                </a:solidFill>
                <a:cs typeface="Arial" panose="020B0604020202020204" pitchFamily="34" charset="0"/>
              </a:rPr>
              <a:t>: the rest</a:t>
            </a:r>
          </a:p>
          <a:p>
            <a:pPr fontAlgn="base">
              <a:lnSpc>
                <a:spcPct val="150000"/>
              </a:lnSpc>
              <a:spcBef>
                <a:spcPct val="0"/>
              </a:spcBef>
              <a:spcAft>
                <a:spcPct val="0"/>
              </a:spcAft>
              <a:defRPr/>
            </a:pPr>
            <a:r>
              <a:rPr lang="en-GB" sz="1300" b="1" dirty="0">
                <a:solidFill>
                  <a:srgbClr val="008CA8"/>
                </a:solidFill>
                <a:cs typeface="Arial" panose="020B0604020202020204" pitchFamily="34" charset="0"/>
              </a:rPr>
              <a:t>campus, </a:t>
            </a:r>
            <a:r>
              <a:rPr lang="en-GB" sz="1300" b="1" dirty="0" err="1">
                <a:solidFill>
                  <a:srgbClr val="008CA8"/>
                </a:solidFill>
                <a:cs typeface="Arial" panose="020B0604020202020204" pitchFamily="34" charset="0"/>
              </a:rPr>
              <a:t>os</a:t>
            </a:r>
            <a:r>
              <a:rPr lang="en-GB" sz="1300" b="1" dirty="0">
                <a:solidFill>
                  <a:srgbClr val="008CA8"/>
                </a:solidFill>
                <a:cs typeface="Arial" panose="020B0604020202020204" pitchFamily="34" charset="0"/>
              </a:rPr>
              <a:t>, is: fields		</a:t>
            </a:r>
            <a:r>
              <a:rPr lang="en-GB" sz="1300" b="1" dirty="0" err="1">
                <a:solidFill>
                  <a:srgbClr val="008CA8"/>
                </a:solidFill>
                <a:cs typeface="Arial" panose="020B0604020202020204" pitchFamily="34" charset="0"/>
              </a:rPr>
              <a:t>diu</a:t>
            </a:r>
            <a:r>
              <a:rPr lang="en-GB" sz="1300" b="1" dirty="0">
                <a:solidFill>
                  <a:srgbClr val="008CA8"/>
                </a:solidFill>
                <a:cs typeface="Arial" panose="020B0604020202020204" pitchFamily="34" charset="0"/>
              </a:rPr>
              <a:t>: for  long time		</a:t>
            </a:r>
            <a:r>
              <a:rPr lang="en-GB" sz="1300" b="1" dirty="0" err="1">
                <a:solidFill>
                  <a:srgbClr val="008CA8"/>
                </a:solidFill>
                <a:cs typeface="Arial" panose="020B0604020202020204" pitchFamily="34" charset="0"/>
              </a:rPr>
              <a:t>ludum</a:t>
            </a:r>
            <a:r>
              <a:rPr lang="en-GB" sz="1300" b="1" dirty="0">
                <a:solidFill>
                  <a:srgbClr val="008CA8"/>
                </a:solidFill>
                <a:cs typeface="Arial" panose="020B0604020202020204" pitchFamily="34" charset="0"/>
              </a:rPr>
              <a:t>: game</a:t>
            </a:r>
          </a:p>
          <a:p>
            <a:pPr fontAlgn="base">
              <a:lnSpc>
                <a:spcPct val="150000"/>
              </a:lnSpc>
              <a:spcBef>
                <a:spcPct val="0"/>
              </a:spcBef>
              <a:spcAft>
                <a:spcPct val="0"/>
              </a:spcAft>
              <a:defRPr/>
            </a:pPr>
            <a:r>
              <a:rPr lang="en-GB" sz="1300" b="1" dirty="0">
                <a:solidFill>
                  <a:srgbClr val="008CA8"/>
                </a:solidFill>
                <a:cs typeface="Arial" panose="020B0604020202020204" pitchFamily="34" charset="0"/>
              </a:rPr>
              <a:t>umbra: shade, ghost		</a:t>
            </a:r>
          </a:p>
        </p:txBody>
      </p:sp>
    </p:spTree>
    <p:extLst>
      <p:ext uri="{BB962C8B-B14F-4D97-AF65-F5344CB8AC3E}">
        <p14:creationId xmlns:p14="http://schemas.microsoft.com/office/powerpoint/2010/main" val="75910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descr="https://www.ledr.com/colours/white.jpg">
            <a:extLst>
              <a:ext uri="{FF2B5EF4-FFF2-40B4-BE49-F238E27FC236}">
                <a16:creationId xmlns="" xmlns:a16="http://schemas.microsoft.com/office/drawing/2014/main" id="{821B469B-8E3A-4B7A-94E3-2DC13EF2FD4E}"/>
              </a:ext>
            </a:extLst>
          </p:cNvPr>
          <p:cNvSpPr>
            <a:spLocks noChangeAspect="1" noChangeArrowheads="1"/>
          </p:cNvSpPr>
          <p:nvPr/>
        </p:nvSpPr>
        <p:spPr bwMode="auto">
          <a:xfrm>
            <a:off x="3660453" y="3459441"/>
            <a:ext cx="285681" cy="218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s://www.ledr.com/colours/white.jpg">
            <a:extLst>
              <a:ext uri="{FF2B5EF4-FFF2-40B4-BE49-F238E27FC236}">
                <a16:creationId xmlns="" xmlns:a16="http://schemas.microsoft.com/office/drawing/2014/main" id="{F145DEEA-2F46-49C2-854C-1E5468CD16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9"/>
          <a:stretch/>
        </p:blipFill>
        <p:spPr bwMode="auto">
          <a:xfrm>
            <a:off x="431540" y="2819734"/>
            <a:ext cx="8316924" cy="3273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444208" y="332656"/>
            <a:ext cx="2304256" cy="629813"/>
          </a:xfrm>
          <a:prstGeom prst="rect">
            <a:avLst/>
          </a:prstGeom>
        </p:spPr>
      </p:pic>
      <p:pic>
        <p:nvPicPr>
          <p:cNvPr id="4" name="Picture 3"/>
          <p:cNvPicPr>
            <a:picLocks noChangeAspect="1"/>
          </p:cNvPicPr>
          <p:nvPr/>
        </p:nvPicPr>
        <p:blipFill>
          <a:blip r:embed="rId4"/>
          <a:stretch>
            <a:fillRect/>
          </a:stretch>
        </p:blipFill>
        <p:spPr>
          <a:xfrm>
            <a:off x="2878729" y="3291676"/>
            <a:ext cx="5861024" cy="3233668"/>
          </a:xfrm>
          <a:prstGeom prst="rect">
            <a:avLst/>
          </a:prstGeom>
        </p:spPr>
      </p:pic>
      <p:pic>
        <p:nvPicPr>
          <p:cNvPr id="7" name="Immagine 6">
            <a:extLst>
              <a:ext uri="{FF2B5EF4-FFF2-40B4-BE49-F238E27FC236}">
                <a16:creationId xmlns="" xmlns:a16="http://schemas.microsoft.com/office/drawing/2014/main" id="{75C12C10-F873-4B5B-A513-44C6CCB9E9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86" t="31100" r="50000" b="36350"/>
          <a:stretch/>
        </p:blipFill>
        <p:spPr>
          <a:xfrm>
            <a:off x="3041829" y="643127"/>
            <a:ext cx="3096345" cy="2232248"/>
          </a:xfrm>
          <a:prstGeom prst="rect">
            <a:avLst/>
          </a:prstGeom>
        </p:spPr>
      </p:pic>
      <p:pic>
        <p:nvPicPr>
          <p:cNvPr id="3" name="Picture 2" descr="Queens-logo-4-col-cmyk-2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540" y="2819734"/>
            <a:ext cx="2808312" cy="370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descr="https://www.ledr.com/colours/white.jpg">
            <a:extLst>
              <a:ext uri="{FF2B5EF4-FFF2-40B4-BE49-F238E27FC236}">
                <a16:creationId xmlns="" xmlns:a16="http://schemas.microsoft.com/office/drawing/2014/main" id="{8B48079E-71AD-4295-987B-2BA160A0DC2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334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ream Background">
  <a:themeElements>
    <a:clrScheme name="Custom 15">
      <a:dk1>
        <a:srgbClr val="000000"/>
      </a:dk1>
      <a:lt1>
        <a:srgbClr val="FFFFFF"/>
      </a:lt1>
      <a:dk2>
        <a:srgbClr val="000000"/>
      </a:dk2>
      <a:lt2>
        <a:srgbClr val="FDE6AB"/>
      </a:lt2>
      <a:accent1>
        <a:srgbClr val="008CA8"/>
      </a:accent1>
      <a:accent2>
        <a:srgbClr val="26A699"/>
      </a:accent2>
      <a:accent3>
        <a:srgbClr val="60295E"/>
      </a:accent3>
      <a:accent4>
        <a:srgbClr val="D94242"/>
      </a:accent4>
      <a:accent5>
        <a:srgbClr val="8EB831"/>
      </a:accent5>
      <a:accent6>
        <a:srgbClr val="000000"/>
      </a:accent6>
      <a:hlink>
        <a:srgbClr val="004E77"/>
      </a:hlink>
      <a:folHlink>
        <a:srgbClr val="238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nna 01 UoL Dyslexoa Template 1" id="{25E43755-F807-E646-87EF-63E54AAF0CF4}" vid="{0192029D-004C-BC4C-8F44-9F1F1450D7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UoL Dys Pres 1</Template>
  <TotalTime>103</TotalTime>
  <Words>1122</Words>
  <Application>Microsoft Office PowerPoint</Application>
  <PresentationFormat>On-screen Show (4:3)</PresentationFormat>
  <Paragraphs>118</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Garamond</vt:lpstr>
      <vt:lpstr>Times New Roman</vt:lpstr>
      <vt:lpstr>Trebuchet MS</vt:lpstr>
      <vt:lpstr>Cream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Bulder, Anna C.</dc:creator>
  <cp:lastModifiedBy>Ainsworth, Jane L.</cp:lastModifiedBy>
  <cp:revision>92</cp:revision>
  <cp:lastPrinted>2014-11-19T11:22:25Z</cp:lastPrinted>
  <dcterms:created xsi:type="dcterms:W3CDTF">2018-01-24T17:32:15Z</dcterms:created>
  <dcterms:modified xsi:type="dcterms:W3CDTF">2018-05-09T10:21:59Z</dcterms:modified>
</cp:coreProperties>
</file>